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8.xml" ContentType="application/vnd.openxmlformats-officedocument.presentationml.tags+xml"/>
  <Override PartName="/ppt/tags/tag7.xml" ContentType="application/vnd.openxmlformats-officedocument.presentationml.tags+xml"/>
  <Override PartName="/ppt/tags/tag2.xml" ContentType="application/vnd.openxmlformats-officedocument.presentationml.tags+xml"/>
  <Override PartName="/ppt/tags/tag11.xml" ContentType="application/vnd.openxmlformats-officedocument.presentationml.tags+xml"/>
  <Override PartName="/ppt/tags/tag6.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1.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24" r:id="rId1"/>
  </p:sldMasterIdLst>
  <p:notesMasterIdLst>
    <p:notesMasterId r:id="rId10"/>
  </p:notesMasterIdLst>
  <p:sldIdLst>
    <p:sldId id="256" r:id="rId2"/>
    <p:sldId id="266" r:id="rId3"/>
    <p:sldId id="268" r:id="rId4"/>
    <p:sldId id="269" r:id="rId5"/>
    <p:sldId id="270" r:id="rId6"/>
    <p:sldId id="272" r:id="rId7"/>
    <p:sldId id="273" r:id="rId8"/>
    <p:sldId id="331" r:id="rId9"/>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FA9F2C84-0B48-46EB-9D78-49E35F1C59F3}">
          <p14:sldIdLst>
            <p14:sldId id="256"/>
            <p14:sldId id="266"/>
            <p14:sldId id="268"/>
            <p14:sldId id="269"/>
            <p14:sldId id="270"/>
            <p14:sldId id="272"/>
            <p14:sldId id="273"/>
            <p14:sldId id="33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94" autoAdjust="0"/>
    <p:restoredTop sz="94660"/>
  </p:normalViewPr>
  <p:slideViewPr>
    <p:cSldViewPr snapToGrid="0">
      <p:cViewPr varScale="1">
        <p:scale>
          <a:sx n="81" d="100"/>
          <a:sy n="81" d="100"/>
        </p:scale>
        <p:origin x="7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Rectangle 1"/>
          <p:cNvSpPr/>
          <p:nvPr/>
        </p:nvSpPr>
        <p:spPr>
          <a:xfrm>
            <a:off x="1" y="1"/>
            <a:ext cx="6735763" cy="9865841"/>
          </a:xfrm>
          <a:prstGeom prst="rect">
            <a:avLst/>
          </a:prstGeom>
          <a:solidFill>
            <a:srgbClr val="FFFFFF"/>
          </a:solidFill>
          <a:ln w="9360">
            <a:noFill/>
          </a:ln>
        </p:spPr>
      </p:sp>
      <p:sp>
        <p:nvSpPr>
          <p:cNvPr id="42" name="CustomShape 2"/>
          <p:cNvSpPr/>
          <p:nvPr/>
        </p:nvSpPr>
        <p:spPr>
          <a:xfrm>
            <a:off x="1" y="0"/>
            <a:ext cx="6735763" cy="9866199"/>
          </a:xfrm>
          <a:custGeom>
            <a:avLst/>
            <a:gdLst/>
            <a:ahLst/>
            <a:cxnLst/>
            <a:rect l="0" t="0" r="r" b="b"/>
            <a:pathLst>
              <a:path w="19052" h="27633">
                <a:moveTo>
                  <a:pt x="4" y="0"/>
                </a:moveTo>
                <a:cubicBezTo>
                  <a:pt x="2" y="0"/>
                  <a:pt x="0" y="2"/>
                  <a:pt x="0" y="4"/>
                </a:cubicBezTo>
                <a:lnTo>
                  <a:pt x="0" y="27627"/>
                </a:lnTo>
                <a:cubicBezTo>
                  <a:pt x="0" y="27629"/>
                  <a:pt x="2" y="27632"/>
                  <a:pt x="4" y="27632"/>
                </a:cubicBezTo>
                <a:lnTo>
                  <a:pt x="19046" y="27632"/>
                </a:lnTo>
                <a:cubicBezTo>
                  <a:pt x="19048" y="27632"/>
                  <a:pt x="19051" y="27629"/>
                  <a:pt x="19051" y="27627"/>
                </a:cubicBezTo>
                <a:lnTo>
                  <a:pt x="19051" y="4"/>
                </a:lnTo>
                <a:cubicBezTo>
                  <a:pt x="19051" y="2"/>
                  <a:pt x="19048" y="0"/>
                  <a:pt x="19046" y="0"/>
                </a:cubicBezTo>
                <a:lnTo>
                  <a:pt x="4" y="0"/>
                </a:lnTo>
              </a:path>
            </a:pathLst>
          </a:custGeom>
          <a:solidFill>
            <a:srgbClr val="FFFFFF"/>
          </a:solidFill>
          <a:ln>
            <a:noFill/>
          </a:ln>
        </p:spPr>
        <p:style>
          <a:lnRef idx="0">
            <a:scrgbClr r="0" g="0" b="0"/>
          </a:lnRef>
          <a:fillRef idx="0">
            <a:scrgbClr r="0" g="0" b="0"/>
          </a:fillRef>
          <a:effectRef idx="0">
            <a:scrgbClr r="0" g="0" b="0"/>
          </a:effectRef>
          <a:fontRef idx="minor"/>
        </p:style>
      </p:sp>
      <p:sp>
        <p:nvSpPr>
          <p:cNvPr id="43" name="PlaceHolder 3"/>
          <p:cNvSpPr>
            <a:spLocks noGrp="1"/>
          </p:cNvSpPr>
          <p:nvPr>
            <p:ph type="body"/>
          </p:nvPr>
        </p:nvSpPr>
        <p:spPr>
          <a:xfrm>
            <a:off x="673223" y="4685472"/>
            <a:ext cx="5385428" cy="4435880"/>
          </a:xfrm>
          <a:prstGeom prst="rect">
            <a:avLst/>
          </a:prstGeom>
        </p:spPr>
        <p:txBody>
          <a:bodyPr lIns="0" tIns="0" rIns="0" bIns="0"/>
          <a:lstStyle/>
          <a:p>
            <a:r>
              <a:rPr lang="fr-FR" sz="1200" b="0" strike="noStrike" spc="-1">
                <a:solidFill>
                  <a:srgbClr val="000000"/>
                </a:solidFill>
                <a:uFill>
                  <a:solidFill>
                    <a:srgbClr val="FFFFFF"/>
                  </a:solidFill>
                </a:uFill>
                <a:latin typeface="Times New Roman"/>
              </a:rPr>
              <a:t>Cliquez pour modifier le format des notes</a:t>
            </a:r>
          </a:p>
        </p:txBody>
      </p:sp>
    </p:spTree>
    <p:extLst>
      <p:ext uri="{BB962C8B-B14F-4D97-AF65-F5344CB8AC3E}">
        <p14:creationId xmlns:p14="http://schemas.microsoft.com/office/powerpoint/2010/main" val="3078915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673577" y="4685830"/>
            <a:ext cx="5388610" cy="4438736"/>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243435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673577" y="4685830"/>
            <a:ext cx="5388610" cy="4438736"/>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728287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673577" y="4685830"/>
            <a:ext cx="5388610" cy="4438736"/>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052807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673577" y="4685830"/>
            <a:ext cx="5388610" cy="4438736"/>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372508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s commentaires 1"/>
          <p:cNvSpPr>
            <a:spLocks noGrp="1"/>
          </p:cNvSpPr>
          <p:nvPr>
            <p:ph type="body" idx="10"/>
          </p:nvPr>
        </p:nvSpPr>
        <p:spPr>
          <a:xfrm>
            <a:off x="672985" y="4678248"/>
            <a:ext cx="5383553" cy="4431850"/>
          </a:xfrm>
          <a:prstGeom prst="rect">
            <a:avLst/>
          </a:prstGeom>
        </p:spPr>
        <p:txBody>
          <a:bodyPr/>
          <a:lstStyle/>
          <a:p>
            <a:endParaRPr lang="fr-FR"/>
          </a:p>
        </p:txBody>
      </p:sp>
    </p:spTree>
    <p:extLst>
      <p:ext uri="{BB962C8B-B14F-4D97-AF65-F5344CB8AC3E}">
        <p14:creationId xmlns:p14="http://schemas.microsoft.com/office/powerpoint/2010/main" val="23858351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53870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3997337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3005750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943986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4062714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fr-FR"/>
              <a:t>Modifiez le style du titre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3294064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fr-FR"/>
              <a:t>Modifiez le style du titre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2524771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3803636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fr-FR"/>
              <a:t>Modifiez le style du titre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38424721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172" y="273352"/>
            <a:ext cx="8228763" cy="1145009"/>
          </a:xfrm>
          <a:prstGeom prst="rect">
            <a:avLst/>
          </a:prstGeom>
        </p:spPr>
        <p:txBody>
          <a:bodyPr lIns="0" tIns="0" rIns="0" bIns="0" anchor="ctr"/>
          <a:lstStyle/>
          <a:p>
            <a:pPr algn="ctr"/>
            <a:endParaRPr lang="fr-FR" sz="3991" b="0" strike="noStrike" spc="-1">
              <a:solidFill>
                <a:srgbClr val="000000"/>
              </a:solidFill>
              <a:uFill>
                <a:solidFill>
                  <a:srgbClr val="FFFFFF"/>
                </a:solidFill>
              </a:uFill>
              <a:latin typeface="Arial"/>
            </a:endParaRPr>
          </a:p>
        </p:txBody>
      </p:sp>
      <p:sp>
        <p:nvSpPr>
          <p:cNvPr id="6" name="PlaceHolder 2"/>
          <p:cNvSpPr>
            <a:spLocks noGrp="1"/>
          </p:cNvSpPr>
          <p:nvPr>
            <p:ph type="subTitle"/>
          </p:nvPr>
        </p:nvSpPr>
        <p:spPr>
          <a:xfrm>
            <a:off x="457172" y="1604841"/>
            <a:ext cx="8228763" cy="3977484"/>
          </a:xfrm>
          <a:prstGeom prst="rect">
            <a:avLst/>
          </a:prstGeom>
        </p:spPr>
        <p:txBody>
          <a:bodyPr lIns="0" tIns="0" rIns="0" bIns="0" anchor="ctr"/>
          <a:lstStyle/>
          <a:p>
            <a:pPr algn="ctr"/>
            <a:endParaRPr lang="fr-FR" sz="2903"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6203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698566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fr-FR"/>
              <a:t>Modifiez le style du titre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2159771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a:t>Modifiez le style du titre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213305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a:t>Modifiez le style du titre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Content Placeholder 3"/>
          <p:cNvSpPr>
            <a:spLocks noGrp="1"/>
          </p:cNvSpPr>
          <p:nvPr>
            <p:ph sz="quarter" idx="13"/>
          </p:nvPr>
        </p:nvSpPr>
        <p:spPr>
          <a:xfrm>
            <a:off x="685331" y="3051013"/>
            <a:ext cx="3829520" cy="27401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3" name="Content Placeholder 5"/>
          <p:cNvSpPr>
            <a:spLocks noGrp="1"/>
          </p:cNvSpPr>
          <p:nvPr>
            <p:ph sz="quarter" idx="14"/>
          </p:nvPr>
        </p:nvSpPr>
        <p:spPr>
          <a:xfrm>
            <a:off x="4629150" y="3051013"/>
            <a:ext cx="3829051" cy="27401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117882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189485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135938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fr-FR"/>
              <a:t>Modifiez le style du titre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368501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9/13/2023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334967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9/13/2023</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pPr algn="r">
              <a:lnSpc>
                <a:spcPct val="100000"/>
              </a:lnSpc>
            </a:pPr>
            <a:fld id="{1792AF36-56DC-43B2-A794-631F16841BE4}" type="slidenum">
              <a:rPr lang="fr-FR" sz="1400" b="0" strike="noStrike" spc="-1" smtClean="0">
                <a:solidFill>
                  <a:srgbClr val="000000"/>
                </a:solidFill>
                <a:uFill>
                  <a:solidFill>
                    <a:srgbClr val="FFFFFF"/>
                  </a:solidFill>
                </a:uFill>
                <a:latin typeface="Arial"/>
              </a:rPr>
              <a:t>‹N°›</a:t>
            </a:fld>
            <a:endParaRPr lang="fr-FR" sz="1400" b="0" strike="noStrike" spc="-1">
              <a:solidFill>
                <a:srgbClr val="000000"/>
              </a:solidFill>
              <a:uFill>
                <a:solidFill>
                  <a:srgbClr val="FFFFFF"/>
                </a:solidFill>
              </a:uFill>
              <a:latin typeface="Arial Black"/>
            </a:endParaRPr>
          </a:p>
        </p:txBody>
      </p:sp>
    </p:spTree>
    <p:extLst>
      <p:ext uri="{BB962C8B-B14F-4D97-AF65-F5344CB8AC3E}">
        <p14:creationId xmlns:p14="http://schemas.microsoft.com/office/powerpoint/2010/main" val="3108829287"/>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 id="214748394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xml"/><Relationship Id="rId7"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7.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CustomShape 2"/>
          <p:cNvSpPr/>
          <p:nvPr>
            <p:custDataLst>
              <p:tags r:id="rId1"/>
            </p:custDataLst>
          </p:nvPr>
        </p:nvSpPr>
        <p:spPr>
          <a:xfrm>
            <a:off x="1103799" y="1604214"/>
            <a:ext cx="7133422" cy="845545"/>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algn="ctr">
              <a:lnSpc>
                <a:spcPct val="100000"/>
              </a:lnSpc>
              <a:spcBef>
                <a:spcPts val="799"/>
              </a:spcBef>
              <a:buClr>
                <a:srgbClr val="000000"/>
              </a:buClr>
            </a:pPr>
            <a:r>
              <a:rPr lang="fr-FR" sz="2400" b="1" spc="-1" dirty="0">
                <a:solidFill>
                  <a:srgbClr val="000000"/>
                </a:solidFill>
                <a:uFill>
                  <a:solidFill>
                    <a:srgbClr val="FFFFFF"/>
                  </a:solidFill>
                </a:uFill>
                <a:latin typeface="Arial Black" panose="020B0A04020102020204" pitchFamily="34" charset="0"/>
                <a:cs typeface="Calibri" panose="020F0502020204030204" pitchFamily="34" charset="0"/>
              </a:rPr>
              <a:t>Un</a:t>
            </a:r>
            <a:r>
              <a:rPr lang="fr-FR" sz="2400" b="1" strike="noStrike" spc="-1" dirty="0">
                <a:solidFill>
                  <a:srgbClr val="000000"/>
                </a:solidFill>
                <a:uFill>
                  <a:solidFill>
                    <a:srgbClr val="FFFFFF"/>
                  </a:solidFill>
                </a:uFill>
                <a:latin typeface="Arial Black" panose="020B0A04020102020204" pitchFamily="34" charset="0"/>
                <a:cs typeface="Calibri" panose="020F0502020204030204" pitchFamily="34" charset="0"/>
              </a:rPr>
              <a:t>  système français issu des travaux du Conseil National de la Résistance</a:t>
            </a:r>
          </a:p>
        </p:txBody>
      </p:sp>
      <p:pic>
        <p:nvPicPr>
          <p:cNvPr id="3" name="Image 2"/>
          <p:cNvPicPr>
            <a:picLocks noChangeAspect="1"/>
          </p:cNvPicPr>
          <p:nvPr>
            <p:custDataLst>
              <p:tags r:id="rId2"/>
            </p:custDataLst>
          </p:nvPr>
        </p:nvPicPr>
        <p:blipFill>
          <a:blip r:embed="rId8"/>
          <a:stretch>
            <a:fillRect/>
          </a:stretch>
        </p:blipFill>
        <p:spPr>
          <a:xfrm>
            <a:off x="7046973" y="3085275"/>
            <a:ext cx="1731414" cy="2310584"/>
          </a:xfrm>
          <a:prstGeom prst="rect">
            <a:avLst/>
          </a:prstGeom>
        </p:spPr>
      </p:pic>
      <p:sp>
        <p:nvSpPr>
          <p:cNvPr id="8" name="ZoneTexte 7"/>
          <p:cNvSpPr txBox="1"/>
          <p:nvPr>
            <p:custDataLst>
              <p:tags r:id="rId3"/>
            </p:custDataLst>
          </p:nvPr>
        </p:nvSpPr>
        <p:spPr>
          <a:xfrm>
            <a:off x="2771898" y="108591"/>
            <a:ext cx="3600205" cy="830997"/>
          </a:xfrm>
          <a:prstGeom prst="rect">
            <a:avLst/>
          </a:prstGeom>
          <a:noFill/>
        </p:spPr>
        <p:txBody>
          <a:bodyPr wrap="square" rtlCol="0">
            <a:spAutoFit/>
          </a:bodyPr>
          <a:lstStyle/>
          <a:p>
            <a:pPr algn="ctr"/>
            <a:r>
              <a:rPr lang="fr-FR" sz="2400" b="1" dirty="0">
                <a:solidFill>
                  <a:srgbClr val="C00000"/>
                </a:solidFill>
                <a:latin typeface="Arial Black" panose="020B0A04020102020204" pitchFamily="34" charset="0"/>
              </a:rPr>
              <a:t>CRÉATION DE LA SÉCURITÉ SOCIALE</a:t>
            </a:r>
          </a:p>
        </p:txBody>
      </p:sp>
      <p:sp>
        <p:nvSpPr>
          <p:cNvPr id="9" name="ZoneTexte 8"/>
          <p:cNvSpPr txBox="1"/>
          <p:nvPr>
            <p:custDataLst>
              <p:tags r:id="rId4"/>
            </p:custDataLst>
          </p:nvPr>
        </p:nvSpPr>
        <p:spPr>
          <a:xfrm>
            <a:off x="3405800" y="970002"/>
            <a:ext cx="2332400" cy="369332"/>
          </a:xfrm>
          <a:prstGeom prst="rect">
            <a:avLst/>
          </a:prstGeom>
          <a:noFill/>
        </p:spPr>
        <p:txBody>
          <a:bodyPr wrap="square" rtlCol="0">
            <a:spAutoFit/>
          </a:bodyPr>
          <a:lstStyle/>
          <a:p>
            <a:pPr algn="ctr"/>
            <a:r>
              <a:rPr lang="fr-FR" b="1" dirty="0">
                <a:solidFill>
                  <a:srgbClr val="C00000"/>
                </a:solidFill>
                <a:latin typeface="Arial Black" panose="020B0A04020102020204" pitchFamily="34" charset="0"/>
              </a:rPr>
              <a:t>Fin 1945 / 1946</a:t>
            </a:r>
          </a:p>
        </p:txBody>
      </p:sp>
      <p:sp>
        <p:nvSpPr>
          <p:cNvPr id="2" name="CustomShape 2">
            <a:extLst>
              <a:ext uri="{FF2B5EF4-FFF2-40B4-BE49-F238E27FC236}">
                <a16:creationId xmlns:a16="http://schemas.microsoft.com/office/drawing/2014/main" xmlns="" id="{FCFAB43E-0089-059F-D945-48903707A11A}"/>
              </a:ext>
            </a:extLst>
          </p:cNvPr>
          <p:cNvSpPr/>
          <p:nvPr>
            <p:custDataLst>
              <p:tags r:id="rId5"/>
            </p:custDataLst>
          </p:nvPr>
        </p:nvSpPr>
        <p:spPr>
          <a:xfrm>
            <a:off x="440300" y="2757027"/>
            <a:ext cx="6413261" cy="3217646"/>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algn="just">
              <a:lnSpc>
                <a:spcPct val="100000"/>
              </a:lnSpc>
              <a:spcBef>
                <a:spcPts val="799"/>
              </a:spcBef>
              <a:buClr>
                <a:srgbClr val="000000"/>
              </a:buClr>
            </a:pPr>
            <a:r>
              <a:rPr lang="fr-FR" sz="2800" b="1" spc="-1" dirty="0">
                <a:solidFill>
                  <a:srgbClr val="000000"/>
                </a:solidFill>
                <a:uFill>
                  <a:solidFill>
                    <a:srgbClr val="FFFFFF"/>
                  </a:solidFill>
                </a:uFill>
                <a:latin typeface="Calibri" panose="020F0502020204030204" pitchFamily="34" charset="0"/>
                <a:cs typeface="Calibri" panose="020F0502020204030204" pitchFamily="34" charset="0"/>
              </a:rPr>
              <a:t>M</a:t>
            </a:r>
            <a:r>
              <a:rPr lang="fr-FR" sz="2800" b="1" strike="noStrike" spc="-1" dirty="0">
                <a:solidFill>
                  <a:srgbClr val="000000"/>
                </a:solidFill>
                <a:uFill>
                  <a:solidFill>
                    <a:srgbClr val="FFFFFF"/>
                  </a:solidFill>
                </a:uFill>
                <a:latin typeface="Calibri" panose="020F0502020204030204" pitchFamily="34" charset="0"/>
                <a:cs typeface="Calibri" panose="020F0502020204030204" pitchFamily="34" charset="0"/>
              </a:rPr>
              <a:t>ars 1944</a:t>
            </a:r>
            <a:r>
              <a:rPr lang="fr-FR" sz="2800" b="0" strike="noStrike" spc="-1" dirty="0">
                <a:solidFill>
                  <a:srgbClr val="000000"/>
                </a:solidFill>
                <a:uFill>
                  <a:solidFill>
                    <a:srgbClr val="FFFFFF"/>
                  </a:solidFill>
                </a:uFill>
                <a:latin typeface="Calibri" panose="020F0502020204030204" pitchFamily="34" charset="0"/>
                <a:cs typeface="Calibri" panose="020F0502020204030204" pitchFamily="34" charset="0"/>
              </a:rPr>
              <a:t> : le Conseil National de la Résistance propose :</a:t>
            </a:r>
          </a:p>
          <a:p>
            <a:pPr algn="just">
              <a:lnSpc>
                <a:spcPct val="100000"/>
              </a:lnSpc>
              <a:spcBef>
                <a:spcPts val="799"/>
              </a:spcBef>
              <a:buClr>
                <a:srgbClr val="000000"/>
              </a:buClr>
            </a:pPr>
            <a:r>
              <a:rPr lang="fr-FR" sz="2800" b="0" strike="noStrike" spc="-1" dirty="0">
                <a:solidFill>
                  <a:srgbClr val="000000"/>
                </a:solidFill>
                <a:uFill>
                  <a:solidFill>
                    <a:srgbClr val="FFFFFF"/>
                  </a:solidFill>
                </a:uFill>
                <a:latin typeface="Calibri" panose="020F0502020204030204" pitchFamily="34" charset="0"/>
                <a:cs typeface="Calibri" panose="020F0502020204030204" pitchFamily="34" charset="0"/>
              </a:rPr>
              <a:t> </a:t>
            </a:r>
            <a:r>
              <a:rPr lang="fr-FR" sz="2800" b="1" i="1" strike="noStrike" spc="-1" dirty="0">
                <a:solidFill>
                  <a:srgbClr val="C00000"/>
                </a:solidFill>
                <a:uFill>
                  <a:solidFill>
                    <a:srgbClr val="FFFFFF"/>
                  </a:solidFill>
                </a:uFill>
                <a:latin typeface="Calibri" panose="020F0502020204030204" pitchFamily="34" charset="0"/>
                <a:cs typeface="Calibri" panose="020F0502020204030204" pitchFamily="34" charset="0"/>
              </a:rPr>
              <a:t>«</a:t>
            </a:r>
            <a:r>
              <a:rPr lang="fr-FR" sz="2800" b="0" i="1" strike="noStrike" spc="-1" dirty="0">
                <a:solidFill>
                  <a:srgbClr val="C00000"/>
                </a:solidFill>
                <a:uFill>
                  <a:solidFill>
                    <a:srgbClr val="FFFFFF"/>
                  </a:solidFill>
                </a:uFill>
                <a:latin typeface="Calibri" panose="020F0502020204030204" pitchFamily="34" charset="0"/>
                <a:cs typeface="Calibri" panose="020F0502020204030204" pitchFamily="34" charset="0"/>
              </a:rPr>
              <a:t> </a:t>
            </a:r>
            <a:r>
              <a:rPr lang="fr-FR" sz="2800" b="1" i="1" strike="noStrike" spc="-1" dirty="0">
                <a:solidFill>
                  <a:srgbClr val="C00000"/>
                </a:solidFill>
                <a:uFill>
                  <a:solidFill>
                    <a:srgbClr val="FFFFFF"/>
                  </a:solidFill>
                </a:uFill>
                <a:latin typeface="Calibri" panose="020F0502020204030204" pitchFamily="34" charset="0"/>
                <a:cs typeface="Calibri" panose="020F0502020204030204" pitchFamily="34" charset="0"/>
              </a:rPr>
              <a:t>un plan complet de sécurité sociale visant à assurer, à tous les citoyens, des moyens d’existence dans tous les cas où ils sont incapables de se les procurer par le travail »</a:t>
            </a:r>
            <a:endParaRPr lang="fr-FR" sz="2800" b="0" strike="noStrike" spc="-1" dirty="0">
              <a:solidFill>
                <a:srgbClr val="C00000"/>
              </a:solidFill>
              <a:uFill>
                <a:solidFill>
                  <a:srgbClr val="FFFFFF"/>
                </a:solidFill>
              </a:uFill>
              <a:latin typeface="Calibri" panose="020F0502020204030204" pitchFamily="34" charset="0"/>
              <a:cs typeface="Calibri" panose="020F0502020204030204" pitchFamily="34" charset="0"/>
            </a:endParaRPr>
          </a:p>
        </p:txBody>
      </p:sp>
      <p:pic>
        <p:nvPicPr>
          <p:cNvPr id="10" name="Image 9">
            <a:extLst>
              <a:ext uri="{FF2B5EF4-FFF2-40B4-BE49-F238E27FC236}">
                <a16:creationId xmlns:a16="http://schemas.microsoft.com/office/drawing/2014/main" xmlns="" id="{904BF482-B99E-312E-047F-DDF7E7A654E9}"/>
              </a:ext>
            </a:extLst>
          </p:cNvPr>
          <p:cNvPicPr>
            <a:picLocks noChangeAspect="1"/>
          </p:cNvPicPr>
          <p:nvPr/>
        </p:nvPicPr>
        <p:blipFill>
          <a:blip r:embed="rId9"/>
          <a:stretch>
            <a:fillRect/>
          </a:stretch>
        </p:blipFill>
        <p:spPr>
          <a:xfrm>
            <a:off x="440300" y="211914"/>
            <a:ext cx="1609483" cy="1188823"/>
          </a:xfrm>
          <a:prstGeom prst="rect">
            <a:avLst/>
          </a:prstGeom>
        </p:spPr>
      </p:pic>
      <p:sp>
        <p:nvSpPr>
          <p:cNvPr id="11" name="ZoneTexte 10">
            <a:extLst>
              <a:ext uri="{FF2B5EF4-FFF2-40B4-BE49-F238E27FC236}">
                <a16:creationId xmlns:a16="http://schemas.microsoft.com/office/drawing/2014/main" xmlns="" id="{CB61A73E-76F4-8BB7-01A5-6EE241BFFC5D}"/>
              </a:ext>
            </a:extLst>
          </p:cNvPr>
          <p:cNvSpPr txBox="1"/>
          <p:nvPr/>
        </p:nvSpPr>
        <p:spPr>
          <a:xfrm>
            <a:off x="5057479" y="5887998"/>
            <a:ext cx="3978988" cy="523220"/>
          </a:xfrm>
          <a:prstGeom prst="rect">
            <a:avLst/>
          </a:prstGeom>
          <a:noFill/>
        </p:spPr>
        <p:txBody>
          <a:bodyPr wrap="square" rtlCol="0">
            <a:spAutoFit/>
          </a:bodyPr>
          <a:lstStyle/>
          <a:p>
            <a:pPr algn="r"/>
            <a:r>
              <a:rPr lang="fr-FR" sz="1400" i="1" dirty="0"/>
              <a:t>Journées Sécurité Sociale : Lyon et Clermont-Ferrand 22 et 28 septembre 2023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 name="CustomShape 2"/>
          <p:cNvSpPr/>
          <p:nvPr>
            <p:custDataLst>
              <p:tags r:id="rId1"/>
            </p:custDataLst>
          </p:nvPr>
        </p:nvSpPr>
        <p:spPr>
          <a:xfrm>
            <a:off x="820757" y="972238"/>
            <a:ext cx="8229600" cy="4921785"/>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marL="342720" indent="-339840" algn="just">
              <a:lnSpc>
                <a:spcPct val="100000"/>
              </a:lnSpc>
              <a:spcBef>
                <a:spcPts val="499"/>
              </a:spcBef>
            </a:pPr>
            <a:r>
              <a:rPr lang="fr-FR" sz="2000" b="1" strike="noStrike" spc="-1" dirty="0">
                <a:solidFill>
                  <a:srgbClr val="000000"/>
                </a:solidFill>
                <a:uFill>
                  <a:solidFill>
                    <a:srgbClr val="FFFFFF"/>
                  </a:solidFill>
                </a:uFill>
                <a:latin typeface="Calibri" panose="020F0502020204030204" pitchFamily="34" charset="0"/>
                <a:cs typeface="Calibri" panose="020F0502020204030204" pitchFamily="34" charset="0"/>
              </a:rPr>
              <a:t>Originalité du système français voulu par le CNR :</a:t>
            </a:r>
          </a:p>
          <a:p>
            <a:pPr marL="342720" indent="-339840" algn="just">
              <a:lnSpc>
                <a:spcPct val="100000"/>
              </a:lnSpc>
              <a:spcBef>
                <a:spcPts val="499"/>
              </a:spcBef>
            </a:pPr>
            <a:endPar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900" indent="-342900" algn="just">
              <a:lnSpc>
                <a:spcPct val="100000"/>
              </a:lnSpc>
              <a:spcBef>
                <a:spcPts val="499"/>
              </a:spcBef>
              <a:buClr>
                <a:srgbClr val="C00000"/>
              </a:buClr>
              <a:buFont typeface="Wingdings" panose="05000000000000000000" pitchFamily="2" charset="2"/>
              <a:buChar char="§"/>
            </a:pPr>
            <a:r>
              <a:rPr lang="fr-FR" sz="2000" b="1" strike="noStrike" spc="-1" dirty="0">
                <a:solidFill>
                  <a:srgbClr val="C00000"/>
                </a:solidFill>
                <a:uFill>
                  <a:solidFill>
                    <a:srgbClr val="FFFFFF"/>
                  </a:solidFill>
                </a:uFill>
                <a:latin typeface="Calibri" panose="020F0502020204030204" pitchFamily="34" charset="0"/>
                <a:cs typeface="Calibri" panose="020F0502020204030204" pitchFamily="34" charset="0"/>
              </a:rPr>
              <a:t>Unicité :</a:t>
            </a:r>
            <a:r>
              <a:rPr lang="fr-FR" sz="2000" b="0" strike="noStrike" spc="-1" dirty="0">
                <a:solidFill>
                  <a:srgbClr val="C00000"/>
                </a:solidFill>
                <a:uFill>
                  <a:solidFill>
                    <a:srgbClr val="FFFFFF"/>
                  </a:solidFill>
                </a:uFill>
                <a:latin typeface="Calibri" panose="020F0502020204030204" pitchFamily="34" charset="0"/>
                <a:cs typeface="Calibri" panose="020F0502020204030204" pitchFamily="34" charset="0"/>
              </a:rPr>
              <a:t> </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Un système unique = </a:t>
            </a:r>
            <a:r>
              <a:rPr lang="fr-FR" sz="2000" b="0" u="sng" strike="noStrike" spc="-1" dirty="0">
                <a:solidFill>
                  <a:srgbClr val="000000"/>
                </a:solidFill>
                <a:uFill>
                  <a:solidFill>
                    <a:srgbClr val="FFFFFF"/>
                  </a:solidFill>
                </a:uFill>
                <a:latin typeface="Calibri" panose="020F0502020204030204" pitchFamily="34" charset="0"/>
                <a:cs typeface="Calibri" panose="020F0502020204030204" pitchFamily="34" charset="0"/>
              </a:rPr>
              <a:t>La Sécurité Sociale </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a:t>
            </a:r>
          </a:p>
          <a:p>
            <a:pPr marL="339480" indent="-339480" algn="just">
              <a:lnSpc>
                <a:spcPct val="100000"/>
              </a:lnSpc>
              <a:spcBef>
                <a:spcPts val="499"/>
              </a:spcBef>
              <a:buClr>
                <a:srgbClr val="C00000"/>
              </a:buClr>
              <a:buFont typeface="Wingdings" charset="2"/>
              <a:buChar char=""/>
            </a:pPr>
            <a:r>
              <a:rPr lang="fr-FR" sz="2000" b="1" strike="noStrike" spc="-1" dirty="0">
                <a:solidFill>
                  <a:srgbClr val="C00000"/>
                </a:solidFill>
                <a:uFill>
                  <a:solidFill>
                    <a:srgbClr val="FFFFFF"/>
                  </a:solidFill>
                </a:uFill>
                <a:latin typeface="Calibri" panose="020F0502020204030204" pitchFamily="34" charset="0"/>
                <a:cs typeface="Calibri" panose="020F0502020204030204" pitchFamily="34" charset="0"/>
              </a:rPr>
              <a:t>Universalité : </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intégralité des aléas "</a:t>
            </a:r>
            <a:r>
              <a:rPr lang="fr-FR" sz="2000" b="0" i="1" strike="noStrike" spc="-1" dirty="0">
                <a:solidFill>
                  <a:srgbClr val="000000"/>
                </a:solidFill>
                <a:uFill>
                  <a:solidFill>
                    <a:srgbClr val="FFFFFF"/>
                  </a:solidFill>
                </a:uFill>
                <a:latin typeface="Calibri" panose="020F0502020204030204" pitchFamily="34" charset="0"/>
                <a:cs typeface="Calibri" panose="020F0502020204030204" pitchFamily="34" charset="0"/>
              </a:rPr>
              <a:t>de la vie à la mort</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a:t>
            </a:r>
          </a:p>
          <a:p>
            <a:pPr marL="339480" indent="-339480" algn="just">
              <a:lnSpc>
                <a:spcPct val="100000"/>
              </a:lnSpc>
              <a:spcBef>
                <a:spcPts val="499"/>
              </a:spcBef>
              <a:buClr>
                <a:srgbClr val="C00000"/>
              </a:buClr>
              <a:buFont typeface="Wingdings" charset="2"/>
              <a:buChar char=""/>
            </a:pPr>
            <a:r>
              <a:rPr lang="fr-FR" sz="2000" b="1" strike="noStrike" spc="-1" dirty="0">
                <a:solidFill>
                  <a:srgbClr val="C00000"/>
                </a:solidFill>
                <a:uFill>
                  <a:solidFill>
                    <a:srgbClr val="FFFFFF"/>
                  </a:solidFill>
                </a:uFill>
                <a:latin typeface="Calibri" panose="020F0502020204030204" pitchFamily="34" charset="0"/>
                <a:cs typeface="Calibri" panose="020F0502020204030204" pitchFamily="34" charset="0"/>
              </a:rPr>
              <a:t>Uniformité : </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le même droit aux prestations pour tous</a:t>
            </a:r>
          </a:p>
          <a:p>
            <a:pPr marL="339480" indent="-339480" algn="just">
              <a:lnSpc>
                <a:spcPct val="100000"/>
              </a:lnSpc>
              <a:spcBef>
                <a:spcPts val="499"/>
              </a:spcBef>
              <a:buClr>
                <a:srgbClr val="C00000"/>
              </a:buClr>
              <a:buFont typeface="Wingdings" charset="2"/>
              <a:buChar char=""/>
            </a:pPr>
            <a:r>
              <a:rPr lang="fr-FR" sz="2000" b="1" strike="noStrike" spc="-1" dirty="0">
                <a:solidFill>
                  <a:srgbClr val="C00000"/>
                </a:solidFill>
                <a:uFill>
                  <a:solidFill>
                    <a:srgbClr val="FFFFFF"/>
                  </a:solidFill>
                </a:uFill>
                <a:latin typeface="Calibri" panose="020F0502020204030204" pitchFamily="34" charset="0"/>
                <a:cs typeface="Calibri" panose="020F0502020204030204" pitchFamily="34" charset="0"/>
              </a:rPr>
              <a:t>Solidarité : </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entre les générations, entre les malades et les bien portants, entre les chargés de famille et les autres…</a:t>
            </a:r>
          </a:p>
          <a:p>
            <a:pPr marL="342720" indent="-339840" algn="ctr">
              <a:lnSpc>
                <a:spcPct val="100000"/>
              </a:lnSpc>
              <a:spcBef>
                <a:spcPts val="499"/>
              </a:spcBef>
            </a:pPr>
            <a:r>
              <a:rPr lang="fr-FR" sz="2000" b="1" strike="noStrike" spc="-1" dirty="0">
                <a:solidFill>
                  <a:srgbClr val="000000"/>
                </a:solidFill>
                <a:uFill>
                  <a:solidFill>
                    <a:srgbClr val="FFFFFF"/>
                  </a:solidFill>
                </a:uFill>
                <a:latin typeface="Calibri" panose="020F0502020204030204" pitchFamily="34" charset="0"/>
                <a:cs typeface="Calibri" panose="020F0502020204030204" pitchFamily="34" charset="0"/>
              </a:rPr>
              <a:t>et surtout !</a:t>
            </a:r>
            <a:endPar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39480" indent="-339480" algn="just">
              <a:lnSpc>
                <a:spcPct val="100000"/>
              </a:lnSpc>
              <a:spcBef>
                <a:spcPts val="499"/>
              </a:spcBef>
              <a:buClr>
                <a:srgbClr val="C00000"/>
              </a:buClr>
              <a:buFont typeface="Wingdings" charset="2"/>
              <a:buChar char=""/>
            </a:pPr>
            <a:r>
              <a:rPr lang="fr-FR" sz="2000" b="1" strike="noStrike" spc="-1" dirty="0">
                <a:solidFill>
                  <a:srgbClr val="C00000"/>
                </a:solidFill>
                <a:uFill>
                  <a:solidFill>
                    <a:srgbClr val="FFFFFF"/>
                  </a:solidFill>
                </a:uFill>
                <a:latin typeface="Calibri" panose="020F0502020204030204" pitchFamily="34" charset="0"/>
                <a:cs typeface="Calibri" panose="020F0502020204030204" pitchFamily="34" charset="0"/>
              </a:rPr>
              <a:t>Financement : </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assuré par les richesses produites par le travail dans les entreprises (</a:t>
            </a:r>
            <a:r>
              <a:rPr lang="fr-FR" sz="2000" b="1" strike="noStrike" spc="-1" dirty="0">
                <a:solidFill>
                  <a:srgbClr val="000000"/>
                </a:solidFill>
                <a:uFill>
                  <a:solidFill>
                    <a:srgbClr val="FFFFFF"/>
                  </a:solidFill>
                </a:uFill>
                <a:latin typeface="Calibri" panose="020F0502020204030204" pitchFamily="34" charset="0"/>
                <a:cs typeface="Calibri" panose="020F0502020204030204" pitchFamily="34" charset="0"/>
              </a:rPr>
              <a:t>une partie du salaire est "</a:t>
            </a:r>
            <a:r>
              <a:rPr lang="fr-FR" sz="2000" b="1" i="1" strike="noStrike" spc="-1" dirty="0">
                <a:solidFill>
                  <a:srgbClr val="000000"/>
                </a:solidFill>
                <a:uFill>
                  <a:solidFill>
                    <a:srgbClr val="FFFFFF"/>
                  </a:solidFill>
                </a:uFill>
                <a:latin typeface="Calibri" panose="020F0502020204030204" pitchFamily="34" charset="0"/>
                <a:cs typeface="Calibri" panose="020F0502020204030204" pitchFamily="34" charset="0"/>
              </a:rPr>
              <a:t>socialisée</a:t>
            </a:r>
            <a:r>
              <a:rPr lang="fr-FR" sz="2000" b="1" strike="noStrike" spc="-1" dirty="0">
                <a:solidFill>
                  <a:srgbClr val="000000"/>
                </a:solidFill>
                <a:uFill>
                  <a:solidFill>
                    <a:srgbClr val="FFFFFF"/>
                  </a:solidFill>
                </a:uFill>
                <a:latin typeface="Calibri" panose="020F0502020204030204" pitchFamily="34" charset="0"/>
                <a:cs typeface="Calibri" panose="020F0502020204030204" pitchFamily="34" charset="0"/>
              </a:rPr>
              <a:t>"</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a:t>
            </a:r>
          </a:p>
          <a:p>
            <a:pPr marL="339480" indent="-339480" algn="just">
              <a:lnSpc>
                <a:spcPct val="100000"/>
              </a:lnSpc>
              <a:spcBef>
                <a:spcPts val="499"/>
              </a:spcBef>
              <a:buClr>
                <a:srgbClr val="C00000"/>
              </a:buClr>
              <a:buFont typeface="Wingdings" charset="2"/>
              <a:buChar char=""/>
            </a:pPr>
            <a:r>
              <a:rPr lang="fr-FR" sz="2000" b="1" strike="noStrike" spc="-1" dirty="0">
                <a:solidFill>
                  <a:srgbClr val="C00000"/>
                </a:solidFill>
                <a:uFill>
                  <a:solidFill>
                    <a:srgbClr val="FFFFFF"/>
                  </a:solidFill>
                </a:uFill>
                <a:latin typeface="Calibri" panose="020F0502020204030204" pitchFamily="34" charset="0"/>
                <a:cs typeface="Calibri" panose="020F0502020204030204" pitchFamily="34" charset="0"/>
              </a:rPr>
              <a:t>Démocratie : </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géré par des représentants élus (=légitimité) </a:t>
            </a:r>
          </a:p>
          <a:p>
            <a:pPr marL="342900" indent="-342900" algn="just">
              <a:lnSpc>
                <a:spcPct val="100000"/>
              </a:lnSpc>
              <a:spcBef>
                <a:spcPts val="499"/>
              </a:spcBef>
              <a:buClr>
                <a:srgbClr val="C00000"/>
              </a:buClr>
              <a:buFont typeface="Wingdings" panose="05000000000000000000" pitchFamily="2" charset="2"/>
              <a:buChar char="§"/>
            </a:pPr>
            <a:r>
              <a:rPr lang="fr-FR" sz="2000" b="1" strike="noStrike" spc="-1" dirty="0">
                <a:solidFill>
                  <a:srgbClr val="C00000"/>
                </a:solidFill>
                <a:uFill>
                  <a:solidFill>
                    <a:srgbClr val="FFFFFF"/>
                  </a:solidFill>
                </a:uFill>
                <a:latin typeface="Calibri" panose="020F0502020204030204" pitchFamily="34" charset="0"/>
                <a:cs typeface="Calibri" panose="020F0502020204030204" pitchFamily="34" charset="0"/>
              </a:rPr>
              <a:t>Statut juridique particulier : </a:t>
            </a:r>
            <a:r>
              <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rPr>
              <a:t>indépendant de l’état (cotisations </a:t>
            </a:r>
            <a:r>
              <a:rPr lang="fr-FR" sz="2000" b="0" strike="noStrike" spc="-1" dirty="0">
                <a:solidFill>
                  <a:srgbClr val="000000"/>
                </a:solidFill>
                <a:uFill>
                  <a:solidFill>
                    <a:srgbClr val="FFFFFF"/>
                  </a:solidFill>
                </a:uFill>
                <a:latin typeface="Calibri" panose="020F0502020204030204" pitchFamily="34" charset="0"/>
                <a:ea typeface="바탕"/>
                <a:cs typeface="Calibri" panose="020F0502020204030204" pitchFamily="34" charset="0"/>
              </a:rPr>
              <a:t># impôt)</a:t>
            </a:r>
            <a:endPar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1280" indent="-339840" algn="just">
              <a:lnSpc>
                <a:spcPct val="100000"/>
              </a:lnSpc>
              <a:spcBef>
                <a:spcPts val="499"/>
              </a:spcBef>
            </a:pPr>
            <a:endParaRPr lang="fr-FR" sz="20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CustomShape 2"/>
          <p:cNvSpPr/>
          <p:nvPr>
            <p:custDataLst>
              <p:tags r:id="rId1"/>
            </p:custDataLst>
          </p:nvPr>
        </p:nvSpPr>
        <p:spPr>
          <a:xfrm>
            <a:off x="877455" y="231595"/>
            <a:ext cx="7618476" cy="3164114"/>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algn="ctr">
              <a:lnSpc>
                <a:spcPct val="100000"/>
              </a:lnSpc>
              <a:spcBef>
                <a:spcPts val="799"/>
              </a:spcBef>
              <a:buClr>
                <a:srgbClr val="000000"/>
              </a:buClr>
            </a:pPr>
            <a:r>
              <a:rPr lang="fr-FR" sz="3200" b="1" strike="noStrike" spc="-1" dirty="0">
                <a:solidFill>
                  <a:srgbClr val="000000"/>
                </a:solidFill>
                <a:uFill>
                  <a:solidFill>
                    <a:srgbClr val="FFFFFF"/>
                  </a:solidFill>
                </a:uFill>
                <a:latin typeface="Calibri" panose="020F0502020204030204" pitchFamily="34" charset="0"/>
                <a:cs typeface="Calibri" panose="020F0502020204030204" pitchFamily="34" charset="0"/>
              </a:rPr>
              <a:t>4 octobre 1945</a:t>
            </a:r>
          </a:p>
          <a:p>
            <a:pPr algn="just">
              <a:lnSpc>
                <a:spcPct val="100000"/>
              </a:lnSpc>
              <a:spcBef>
                <a:spcPts val="799"/>
              </a:spcBef>
              <a:buClr>
                <a:srgbClr val="000000"/>
              </a:buClr>
            </a:pPr>
            <a:r>
              <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rPr>
              <a:t>l'ordonnance prévoit un réseau coordonné de caisses en remplacement des multiples organismes, mais c’est impossible à réaliser car :</a:t>
            </a:r>
          </a:p>
          <a:p>
            <a:pPr marL="457200" indent="-457200" algn="just">
              <a:lnSpc>
                <a:spcPct val="100000"/>
              </a:lnSpc>
              <a:spcBef>
                <a:spcPts val="799"/>
              </a:spcBef>
              <a:buClr>
                <a:srgbClr val="000000"/>
              </a:buClr>
              <a:buFont typeface="Wingdings" panose="05000000000000000000" pitchFamily="2" charset="2"/>
              <a:buChar char="Ø"/>
            </a:pPr>
            <a:r>
              <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rPr>
              <a:t>Les professions agricoles conservent leur régime. </a:t>
            </a:r>
          </a:p>
          <a:p>
            <a:pPr marL="514350" indent="-514350" algn="just">
              <a:lnSpc>
                <a:spcPct val="100000"/>
              </a:lnSpc>
              <a:spcBef>
                <a:spcPts val="799"/>
              </a:spcBef>
              <a:buClr>
                <a:srgbClr val="000000"/>
              </a:buClr>
              <a:buFont typeface="Wingdings" panose="05000000000000000000" pitchFamily="2" charset="2"/>
              <a:buChar char="Ø"/>
            </a:pPr>
            <a:r>
              <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rPr>
              <a:t>Les salariés des régimes spéciaux refusent d'intégrer le régime général.</a:t>
            </a:r>
          </a:p>
        </p:txBody>
      </p:sp>
      <p:sp>
        <p:nvSpPr>
          <p:cNvPr id="3" name="TextShape 2">
            <a:extLst>
              <a:ext uri="{FF2B5EF4-FFF2-40B4-BE49-F238E27FC236}">
                <a16:creationId xmlns:a16="http://schemas.microsoft.com/office/drawing/2014/main" xmlns="" id="{258643F5-1C73-B428-3C0C-24396D734245}"/>
              </a:ext>
            </a:extLst>
          </p:cNvPr>
          <p:cNvSpPr txBox="1"/>
          <p:nvPr>
            <p:custDataLst>
              <p:tags r:id="rId2"/>
            </p:custDataLst>
          </p:nvPr>
        </p:nvSpPr>
        <p:spPr>
          <a:xfrm>
            <a:off x="772358" y="3395708"/>
            <a:ext cx="7723574" cy="3067235"/>
          </a:xfrm>
          <a:prstGeom prst="rect">
            <a:avLst/>
          </a:prstGeom>
          <a:noFill/>
          <a:ln>
            <a:noFill/>
          </a:ln>
        </p:spPr>
        <p:txBody>
          <a:bodyPr lIns="90000" tIns="46800" rIns="90000" bIns="46800">
            <a:normAutofit lnSpcReduction="10000"/>
          </a:bodyPr>
          <a:lstStyle/>
          <a:p>
            <a:pPr algn="ctr">
              <a:lnSpc>
                <a:spcPct val="100000"/>
              </a:lnSpc>
              <a:spcBef>
                <a:spcPts val="799"/>
              </a:spcBef>
            </a:pPr>
            <a:r>
              <a:rPr lang="fr-FR" sz="3200" b="1" strike="noStrike" spc="-1" dirty="0">
                <a:solidFill>
                  <a:srgbClr val="000000"/>
                </a:solidFill>
                <a:uFill>
                  <a:solidFill>
                    <a:srgbClr val="FFFFFF"/>
                  </a:solidFill>
                </a:uFill>
                <a:latin typeface="Calibri" panose="020F0502020204030204" pitchFamily="34" charset="0"/>
                <a:cs typeface="Calibri" panose="020F0502020204030204" pitchFamily="34" charset="0"/>
              </a:rPr>
              <a:t>19 octobre 1945 </a:t>
            </a:r>
            <a:r>
              <a:rPr lang="fr-FR" sz="3200" b="0" strike="noStrike" spc="-1" dirty="0">
                <a:solidFill>
                  <a:srgbClr val="000000"/>
                </a:solidFill>
                <a:uFill>
                  <a:solidFill>
                    <a:srgbClr val="FFFFFF"/>
                  </a:solidFill>
                </a:uFill>
                <a:latin typeface="Calibri" panose="020F0502020204030204" pitchFamily="34" charset="0"/>
                <a:cs typeface="Calibri" panose="020F0502020204030204" pitchFamily="34" charset="0"/>
              </a:rPr>
              <a:t> </a:t>
            </a:r>
          </a:p>
          <a:p>
            <a:pPr algn="just">
              <a:lnSpc>
                <a:spcPct val="100000"/>
              </a:lnSpc>
              <a:spcBef>
                <a:spcPts val="799"/>
              </a:spcBef>
            </a:pPr>
            <a:r>
              <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rPr>
              <a:t>2 ordonnances qui :</a:t>
            </a:r>
          </a:p>
          <a:p>
            <a:pPr marL="457200" indent="-457200" algn="just">
              <a:lnSpc>
                <a:spcPct val="100000"/>
              </a:lnSpc>
              <a:spcBef>
                <a:spcPts val="799"/>
              </a:spcBef>
              <a:buClr>
                <a:srgbClr val="000000"/>
              </a:buClr>
              <a:buFont typeface="Wingdings" panose="05000000000000000000" pitchFamily="2" charset="2"/>
              <a:buChar char="Ø"/>
            </a:pPr>
            <a:r>
              <a:rPr lang="fr-FR" sz="2400" b="0" strike="noStrike" spc="-1" dirty="0">
                <a:solidFill>
                  <a:srgbClr val="000000"/>
                </a:solidFill>
                <a:uFill>
                  <a:solidFill>
                    <a:srgbClr val="FFFFFF"/>
                  </a:solidFill>
                </a:uFill>
                <a:latin typeface="Calibri" panose="020F0502020204030204" pitchFamily="34" charset="0"/>
                <a:ea typeface="Arial"/>
                <a:cs typeface="Calibri" panose="020F0502020204030204" pitchFamily="34" charset="0"/>
              </a:rPr>
              <a:t>prévoient la refonte des assurances sociales </a:t>
            </a:r>
          </a:p>
          <a:p>
            <a:pPr lvl="1" algn="just">
              <a:spcBef>
                <a:spcPts val="799"/>
              </a:spcBef>
              <a:buClr>
                <a:srgbClr val="000000"/>
              </a:buClr>
            </a:pPr>
            <a:r>
              <a:rPr lang="fr-FR" sz="2400" b="0" strike="noStrike" spc="-1" dirty="0">
                <a:solidFill>
                  <a:srgbClr val="000000"/>
                </a:solidFill>
                <a:uFill>
                  <a:solidFill>
                    <a:srgbClr val="FFFFFF"/>
                  </a:solidFill>
                </a:uFill>
                <a:latin typeface="Calibri" panose="020F0502020204030204" pitchFamily="34" charset="0"/>
                <a:ea typeface="Arial"/>
                <a:cs typeface="Calibri" panose="020F0502020204030204" pitchFamily="34" charset="0"/>
              </a:rPr>
              <a:t>elles couvrent les risques maladie, maternité, invalidité, vieillesse, décès.</a:t>
            </a:r>
            <a:endPar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457200" indent="-457200" algn="just">
              <a:lnSpc>
                <a:spcPct val="100000"/>
              </a:lnSpc>
              <a:spcBef>
                <a:spcPts val="799"/>
              </a:spcBef>
              <a:buClr>
                <a:srgbClr val="000000"/>
              </a:buClr>
              <a:buFont typeface="Wingdings" panose="05000000000000000000" pitchFamily="2" charset="2"/>
              <a:buChar char="Ø"/>
            </a:pPr>
            <a:r>
              <a:rPr lang="fr-FR" sz="2400" b="0" strike="noStrike" spc="-1" dirty="0">
                <a:solidFill>
                  <a:srgbClr val="000000"/>
                </a:solidFill>
                <a:uFill>
                  <a:solidFill>
                    <a:srgbClr val="FFFFFF"/>
                  </a:solidFill>
                </a:uFill>
                <a:latin typeface="Calibri" panose="020F0502020204030204" pitchFamily="34" charset="0"/>
                <a:ea typeface="Arial"/>
                <a:cs typeface="Calibri" panose="020F0502020204030204" pitchFamily="34" charset="0"/>
              </a:rPr>
              <a:t>réforment la  loi sur la mutualité qui complète la sécurité sociale</a:t>
            </a:r>
            <a:endPar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3A4267E1-BB30-B78C-8D89-04C1D83FC2CF}"/>
              </a:ext>
            </a:extLst>
          </p:cNvPr>
          <p:cNvSpPr txBox="1"/>
          <p:nvPr/>
        </p:nvSpPr>
        <p:spPr>
          <a:xfrm>
            <a:off x="650894" y="631239"/>
            <a:ext cx="7994342" cy="4555093"/>
          </a:xfrm>
          <a:prstGeom prst="rect">
            <a:avLst/>
          </a:prstGeom>
          <a:noFill/>
        </p:spPr>
        <p:txBody>
          <a:bodyPr wrap="square" rtlCol="0">
            <a:spAutoFit/>
          </a:bodyPr>
          <a:lstStyle/>
          <a:p>
            <a:endParaRPr lang="fr-FR" dirty="0"/>
          </a:p>
          <a:p>
            <a:pPr algn="ctr"/>
            <a:r>
              <a:rPr lang="fr-FR" sz="2400" b="1" dirty="0">
                <a:solidFill>
                  <a:srgbClr val="FF0000"/>
                </a:solidFill>
              </a:rPr>
              <a:t>26 JANVIER 1946 </a:t>
            </a:r>
            <a:endParaRPr lang="fr-FR" sz="2400" b="1" dirty="0" smtClean="0">
              <a:solidFill>
                <a:srgbClr val="FF0000"/>
              </a:solidFill>
            </a:endParaRPr>
          </a:p>
          <a:p>
            <a:pPr algn="ctr"/>
            <a:endParaRPr lang="fr-FR" sz="2400" b="1" dirty="0"/>
          </a:p>
          <a:p>
            <a:r>
              <a:rPr lang="fr-FR" sz="2800" dirty="0" smtClean="0"/>
              <a:t>Nomination pour la 1</a:t>
            </a:r>
            <a:r>
              <a:rPr lang="fr-FR" sz="2800" baseline="30000" dirty="0" smtClean="0"/>
              <a:t>ère</a:t>
            </a:r>
            <a:r>
              <a:rPr lang="fr-FR" sz="2800" dirty="0" smtClean="0"/>
              <a:t> fois d’un Ministre « du </a:t>
            </a:r>
            <a:r>
              <a:rPr lang="fr-FR" sz="2800" dirty="0"/>
              <a:t>Travail et de la Sécurité </a:t>
            </a:r>
            <a:r>
              <a:rPr lang="fr-FR" sz="2800" dirty="0" smtClean="0"/>
              <a:t>Sociale » </a:t>
            </a:r>
            <a:r>
              <a:rPr lang="fr-FR" sz="2800" dirty="0"/>
              <a:t>: </a:t>
            </a:r>
            <a:r>
              <a:rPr lang="fr-FR" sz="2800" b="1" dirty="0"/>
              <a:t>Ambroise CROIZAT </a:t>
            </a:r>
            <a:r>
              <a:rPr lang="fr-FR" sz="2800" dirty="0"/>
              <a:t>–Ministre Communiste, Secrétaire de la </a:t>
            </a:r>
            <a:r>
              <a:rPr lang="fr-FR" sz="2800" dirty="0" smtClean="0"/>
              <a:t>fédération CGT de la métallurgie-</a:t>
            </a:r>
          </a:p>
          <a:p>
            <a:endParaRPr lang="fr-FR" sz="2800" dirty="0"/>
          </a:p>
          <a:p>
            <a:r>
              <a:rPr lang="fr-FR" sz="2800" dirty="0"/>
              <a:t>Il mettra en œuvre la Sécurité Sociale en promulguant 3 lois et en faisant appel au bénévolat des camarades de la CGT pour sa mise en place </a:t>
            </a:r>
            <a:r>
              <a:rPr lang="fr-FR" sz="2800" dirty="0" smtClean="0"/>
              <a:t>concrète.</a:t>
            </a:r>
            <a:endParaRPr lang="fr-FR" sz="28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Shape 2"/>
          <p:cNvSpPr txBox="1"/>
          <p:nvPr>
            <p:custDataLst>
              <p:tags r:id="rId1"/>
            </p:custDataLst>
          </p:nvPr>
        </p:nvSpPr>
        <p:spPr>
          <a:xfrm>
            <a:off x="379722" y="1377109"/>
            <a:ext cx="8226360" cy="4899648"/>
          </a:xfrm>
          <a:prstGeom prst="rect">
            <a:avLst/>
          </a:prstGeom>
          <a:noFill/>
          <a:ln>
            <a:noFill/>
          </a:ln>
        </p:spPr>
        <p:txBody>
          <a:bodyPr lIns="90000" tIns="46800" rIns="90000" bIns="46800">
            <a:normAutofit fontScale="92500" lnSpcReduction="20000"/>
          </a:bodyPr>
          <a:lstStyle/>
          <a:p>
            <a:pPr marL="342720" indent="-342720" algn="just">
              <a:spcBef>
                <a:spcPts val="799"/>
              </a:spcBef>
              <a:buClr>
                <a:srgbClr val="000000"/>
              </a:buClr>
              <a:buSzPct val="45000"/>
              <a:buFont typeface="Wingdings" charset="2"/>
              <a:buChar char=""/>
            </a:pPr>
            <a:r>
              <a:rPr lang="fr-FR" sz="3200" b="1" spc="-1" dirty="0">
                <a:solidFill>
                  <a:srgbClr val="000000"/>
                </a:solidFill>
                <a:uFill>
                  <a:solidFill>
                    <a:srgbClr val="FFFFFF"/>
                  </a:solidFill>
                </a:uFill>
                <a:latin typeface="Calibri" panose="020F0502020204030204" pitchFamily="34" charset="0"/>
                <a:cs typeface="Calibri" panose="020F0502020204030204" pitchFamily="34" charset="0"/>
              </a:rPr>
              <a:t>Loi du 22 mai 1946 </a:t>
            </a:r>
            <a:r>
              <a:rPr lang="fr-FR" sz="3200" spc="-1" dirty="0">
                <a:solidFill>
                  <a:srgbClr val="000000"/>
                </a:solidFill>
                <a:uFill>
                  <a:solidFill>
                    <a:srgbClr val="FFFFFF"/>
                  </a:solidFill>
                </a:uFill>
                <a:latin typeface="Calibri" panose="020F0502020204030204" pitchFamily="34" charset="0"/>
                <a:cs typeface="Calibri" panose="020F0502020204030204" pitchFamily="34" charset="0"/>
              </a:rPr>
              <a:t>: pose le principe de la généralisation de la sécurité sociale à l'ensemble de la population =&gt; opposition des professions non salariées non agricoles (artisans, travailleurs indépendants…)</a:t>
            </a:r>
            <a:endParaRPr lang="fr-FR" sz="3200" spc="-1" dirty="0">
              <a:solidFill>
                <a:srgbClr val="000000"/>
              </a:solidFill>
              <a:highlight>
                <a:srgbClr val="FFFF00"/>
              </a:highlight>
              <a:uFill>
                <a:solidFill>
                  <a:srgbClr val="FFFFFF"/>
                </a:solidFill>
              </a:uFill>
              <a:latin typeface="Calibri" panose="020F0502020204030204" pitchFamily="34" charset="0"/>
              <a:cs typeface="Calibri" panose="020F0502020204030204" pitchFamily="34" charset="0"/>
            </a:endParaRPr>
          </a:p>
          <a:p>
            <a:pPr algn="just">
              <a:spcBef>
                <a:spcPts val="799"/>
              </a:spcBef>
              <a:buClr>
                <a:srgbClr val="000000"/>
              </a:buClr>
              <a:buSzPct val="45000"/>
            </a:pPr>
            <a:endParaRPr lang="fr-FR" sz="3200" b="1"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720" indent="-342720" algn="just">
              <a:spcBef>
                <a:spcPts val="799"/>
              </a:spcBef>
              <a:buClr>
                <a:srgbClr val="000000"/>
              </a:buClr>
              <a:buSzPct val="45000"/>
              <a:buFont typeface="Wingdings" charset="2"/>
              <a:buChar char=""/>
            </a:pPr>
            <a:r>
              <a:rPr lang="fr-FR" sz="3200" b="1" strike="noStrike" spc="-1" dirty="0">
                <a:solidFill>
                  <a:srgbClr val="000000"/>
                </a:solidFill>
                <a:uFill>
                  <a:solidFill>
                    <a:srgbClr val="FFFFFF"/>
                  </a:solidFill>
                </a:uFill>
                <a:latin typeface="Calibri" panose="020F0502020204030204" pitchFamily="34" charset="0"/>
                <a:cs typeface="Calibri" panose="020F0502020204030204" pitchFamily="34" charset="0"/>
              </a:rPr>
              <a:t>Loi du 22 août 1946</a:t>
            </a:r>
            <a:r>
              <a:rPr lang="fr-FR" sz="3200" b="0" strike="noStrike" spc="-1" dirty="0">
                <a:solidFill>
                  <a:srgbClr val="000000"/>
                </a:solidFill>
                <a:uFill>
                  <a:solidFill>
                    <a:srgbClr val="FFFFFF"/>
                  </a:solidFill>
                </a:uFill>
                <a:latin typeface="Calibri" panose="020F0502020204030204" pitchFamily="34" charset="0"/>
                <a:cs typeface="Calibri" panose="020F0502020204030204" pitchFamily="34" charset="0"/>
              </a:rPr>
              <a:t> : généralise les allocations familiales à presque toute la population</a:t>
            </a:r>
          </a:p>
          <a:p>
            <a:pPr marL="342720" indent="-342720" algn="just">
              <a:spcBef>
                <a:spcPts val="799"/>
              </a:spcBef>
              <a:buClr>
                <a:srgbClr val="000000"/>
              </a:buClr>
              <a:buSzPct val="45000"/>
              <a:buFont typeface="Wingdings" charset="2"/>
              <a:buChar char=""/>
            </a:pPr>
            <a:endParaRPr lang="fr-FR" sz="32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42720" indent="-342720" algn="just">
              <a:spcBef>
                <a:spcPts val="799"/>
              </a:spcBef>
              <a:buClr>
                <a:srgbClr val="000000"/>
              </a:buClr>
              <a:buSzPct val="45000"/>
              <a:buFont typeface="Wingdings" charset="2"/>
              <a:buChar char=""/>
            </a:pPr>
            <a:r>
              <a:rPr lang="fr-FR" sz="3200" b="1" strike="noStrike" spc="-1" dirty="0">
                <a:solidFill>
                  <a:srgbClr val="000000"/>
                </a:solidFill>
                <a:uFill>
                  <a:solidFill>
                    <a:srgbClr val="FFFFFF"/>
                  </a:solidFill>
                </a:uFill>
                <a:latin typeface="Calibri" panose="020F0502020204030204" pitchFamily="34" charset="0"/>
                <a:cs typeface="Calibri" panose="020F0502020204030204" pitchFamily="34" charset="0"/>
              </a:rPr>
              <a:t>Loi du 30 octobre 1946</a:t>
            </a:r>
            <a:r>
              <a:rPr lang="fr-FR" sz="3200" b="0" strike="noStrike" spc="-1" dirty="0">
                <a:solidFill>
                  <a:srgbClr val="000000"/>
                </a:solidFill>
                <a:uFill>
                  <a:solidFill>
                    <a:srgbClr val="FFFFFF"/>
                  </a:solidFill>
                </a:uFill>
                <a:latin typeface="Calibri" panose="020F0502020204030204" pitchFamily="34" charset="0"/>
                <a:cs typeface="Calibri" panose="020F0502020204030204" pitchFamily="34" charset="0"/>
              </a:rPr>
              <a:t> : intègre la réparation des accidents du travail à la sécurité sociale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 name="CustomShape 2"/>
          <p:cNvSpPr/>
          <p:nvPr>
            <p:custDataLst>
              <p:tags r:id="rId1"/>
            </p:custDataLst>
          </p:nvPr>
        </p:nvSpPr>
        <p:spPr>
          <a:xfrm>
            <a:off x="297455" y="738129"/>
            <a:ext cx="8637224" cy="5629621"/>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a:lstStyle/>
          <a:p>
            <a:pPr algn="just">
              <a:lnSpc>
                <a:spcPct val="90000"/>
              </a:lnSpc>
              <a:spcBef>
                <a:spcPts val="799"/>
              </a:spcBef>
              <a:buClr>
                <a:srgbClr val="000000"/>
              </a:buClr>
            </a:pPr>
            <a:r>
              <a:rPr lang="fr-FR" sz="3200" b="0" strike="noStrike" spc="-1" dirty="0">
                <a:solidFill>
                  <a:srgbClr val="C00000"/>
                </a:solidFill>
                <a:uFill>
                  <a:solidFill>
                    <a:srgbClr val="FFFFFF"/>
                  </a:solidFill>
                </a:uFill>
                <a:latin typeface="Calibri" panose="020F0502020204030204" pitchFamily="34" charset="0"/>
                <a:cs typeface="Calibri" panose="020F0502020204030204" pitchFamily="34" charset="0"/>
              </a:rPr>
              <a:t>Les principes fondant la Sécurité Sociale sont repris dans le préambule de la Constitution du 27 octobre 1946 dans les articles </a:t>
            </a:r>
            <a:r>
              <a:rPr lang="fr-FR" sz="3200" b="0" strike="noStrike" spc="-1" dirty="0" smtClean="0">
                <a:solidFill>
                  <a:srgbClr val="C00000"/>
                </a:solidFill>
                <a:uFill>
                  <a:solidFill>
                    <a:srgbClr val="FFFFFF"/>
                  </a:solidFill>
                </a:uFill>
                <a:latin typeface="Calibri" panose="020F0502020204030204" pitchFamily="34" charset="0"/>
                <a:cs typeface="Calibri" panose="020F0502020204030204" pitchFamily="34" charset="0"/>
              </a:rPr>
              <a:t>suivants :</a:t>
            </a:r>
            <a:endParaRPr lang="fr-FR" sz="3200" b="0" strike="noStrike" spc="-1" dirty="0">
              <a:solidFill>
                <a:srgbClr val="C00000"/>
              </a:solidFill>
              <a:uFill>
                <a:solidFill>
                  <a:srgbClr val="FFFFFF"/>
                </a:solidFill>
              </a:uFill>
              <a:latin typeface="Calibri" panose="020F0502020204030204" pitchFamily="34" charset="0"/>
              <a:cs typeface="Calibri" panose="020F0502020204030204" pitchFamily="34" charset="0"/>
            </a:endParaRPr>
          </a:p>
          <a:p>
            <a:pPr marL="339480" indent="-339480" algn="just">
              <a:lnSpc>
                <a:spcPct val="90000"/>
              </a:lnSpc>
              <a:spcBef>
                <a:spcPts val="799"/>
              </a:spcBef>
              <a:buClr>
                <a:srgbClr val="000000"/>
              </a:buClr>
              <a:buFont typeface="Arial"/>
              <a:buChar char="•"/>
            </a:pPr>
            <a:endParaRPr lang="fr-FR" sz="32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39480" indent="-339480" algn="just">
              <a:lnSpc>
                <a:spcPct val="90000"/>
              </a:lnSpc>
              <a:spcBef>
                <a:spcPts val="598"/>
              </a:spcBef>
              <a:buClr>
                <a:srgbClr val="000000"/>
              </a:buClr>
              <a:buFont typeface="Arial"/>
              <a:buChar char="•"/>
            </a:pPr>
            <a:r>
              <a:rPr lang="fr-FR" sz="2400" b="1" strike="noStrike" spc="-1" dirty="0">
                <a:solidFill>
                  <a:srgbClr val="000000"/>
                </a:solidFill>
                <a:uFill>
                  <a:solidFill>
                    <a:srgbClr val="FFFFFF"/>
                  </a:solidFill>
                </a:uFill>
                <a:latin typeface="Calibri" panose="020F0502020204030204" pitchFamily="34" charset="0"/>
                <a:cs typeface="Calibri" panose="020F0502020204030204" pitchFamily="34" charset="0"/>
              </a:rPr>
              <a:t>« 10. </a:t>
            </a:r>
            <a:r>
              <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rPr>
              <a:t> </a:t>
            </a:r>
            <a:r>
              <a:rPr lang="fr-FR" sz="2400" b="0" strike="noStrike" spc="-1" dirty="0">
                <a:uFill>
                  <a:solidFill>
                    <a:srgbClr val="FFFFFF"/>
                  </a:solidFill>
                </a:uFill>
                <a:latin typeface="Calibri" panose="020F0502020204030204" pitchFamily="34" charset="0"/>
                <a:cs typeface="Calibri" panose="020F0502020204030204" pitchFamily="34" charset="0"/>
              </a:rPr>
              <a:t>La Nation assure à l'individu et à la famille les conditions nécessaires à leur développement</a:t>
            </a:r>
            <a:r>
              <a:rPr lang="fr-FR" sz="2400" b="0" strike="noStrike" spc="-1" dirty="0">
                <a:solidFill>
                  <a:srgbClr val="FF0000"/>
                </a:solidFill>
                <a:uFill>
                  <a:solidFill>
                    <a:srgbClr val="FFFFFF"/>
                  </a:solidFill>
                </a:uFill>
                <a:latin typeface="Calibri" panose="020F0502020204030204" pitchFamily="34" charset="0"/>
                <a:cs typeface="Calibri" panose="020F0502020204030204" pitchFamily="34" charset="0"/>
              </a:rPr>
              <a:t> </a:t>
            </a:r>
            <a:r>
              <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rPr>
              <a:t>».</a:t>
            </a:r>
          </a:p>
          <a:p>
            <a:pPr marL="339480" indent="-339480" algn="just">
              <a:lnSpc>
                <a:spcPct val="90000"/>
              </a:lnSpc>
              <a:spcBef>
                <a:spcPts val="598"/>
              </a:spcBef>
              <a:buClr>
                <a:srgbClr val="000000"/>
              </a:buClr>
              <a:buFont typeface="Arial"/>
              <a:buChar char="•"/>
            </a:pPr>
            <a:endPar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marL="339480" indent="-339480" algn="just">
              <a:lnSpc>
                <a:spcPct val="90000"/>
              </a:lnSpc>
              <a:spcBef>
                <a:spcPts val="598"/>
              </a:spcBef>
              <a:buClr>
                <a:srgbClr val="000000"/>
              </a:buClr>
              <a:buFont typeface="Arial"/>
              <a:buChar char="•"/>
            </a:pPr>
            <a:r>
              <a:rPr lang="fr-FR" sz="2400" b="1" strike="noStrike" spc="-1" dirty="0">
                <a:solidFill>
                  <a:srgbClr val="000000"/>
                </a:solidFill>
                <a:uFill>
                  <a:solidFill>
                    <a:srgbClr val="FFFFFF"/>
                  </a:solidFill>
                </a:uFill>
                <a:latin typeface="Calibri" panose="020F0502020204030204" pitchFamily="34" charset="0"/>
                <a:cs typeface="Calibri" panose="020F0502020204030204" pitchFamily="34" charset="0"/>
              </a:rPr>
              <a:t>« 11</a:t>
            </a:r>
            <a:r>
              <a:rPr lang="fr-FR" sz="2400" b="0" strike="noStrike" spc="-1" dirty="0">
                <a:solidFill>
                  <a:srgbClr val="000000"/>
                </a:solidFill>
                <a:uFill>
                  <a:solidFill>
                    <a:srgbClr val="FFFFFF"/>
                  </a:solidFill>
                </a:uFill>
                <a:latin typeface="Calibri" panose="020F0502020204030204" pitchFamily="34" charset="0"/>
                <a:cs typeface="Calibri" panose="020F0502020204030204" pitchFamily="34" charset="0"/>
              </a:rPr>
              <a:t>. </a:t>
            </a:r>
            <a:r>
              <a:rPr lang="fr-FR" sz="2400" b="0" strike="noStrike" spc="-1" dirty="0">
                <a:uFill>
                  <a:solidFill>
                    <a:srgbClr val="FFFFFF"/>
                  </a:solidFill>
                </a:uFill>
                <a:latin typeface="Calibri" panose="020F0502020204030204" pitchFamily="34" charset="0"/>
                <a:cs typeface="Calibri" panose="020F0502020204030204" pitchFamily="34" charset="0"/>
              </a:rPr>
              <a:t>Elle garantit à tous, notamment à l'enfant, à la mère et aux vieux travailleurs, la protection de la santé, la sécurité matérielle, le repos et les loisirs. Tout être humain qui, en raison de son âge, de son état physique ou mental, de la situation économique, se trouve dans l'incapacité de travailler a le droit d'obtenir de la collectivité des moyens convenables d'existence ».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2"/>
          <p:cNvSpPr txBox="1"/>
          <p:nvPr>
            <p:custDataLst>
              <p:tags r:id="rId1"/>
            </p:custDataLst>
          </p:nvPr>
        </p:nvSpPr>
        <p:spPr>
          <a:xfrm>
            <a:off x="744959" y="1581023"/>
            <a:ext cx="7634688" cy="4404353"/>
          </a:xfrm>
          <a:prstGeom prst="rect">
            <a:avLst/>
          </a:prstGeom>
          <a:noFill/>
          <a:ln>
            <a:noFill/>
          </a:ln>
        </p:spPr>
        <p:txBody>
          <a:bodyPr lIns="90000" tIns="46800" rIns="90000" bIns="46800">
            <a:normAutofit fontScale="62500" lnSpcReduction="20000"/>
          </a:bodyPr>
          <a:lstStyle/>
          <a:p>
            <a:pPr algn="just">
              <a:spcBef>
                <a:spcPts val="799"/>
              </a:spcBef>
              <a:buClr>
                <a:srgbClr val="000000"/>
              </a:buClr>
              <a:buSzPct val="45000"/>
            </a:pPr>
            <a:r>
              <a:rPr lang="fr-FR" sz="3000" b="1" strike="noStrike" spc="-1" dirty="0">
                <a:solidFill>
                  <a:srgbClr val="000000"/>
                </a:solidFill>
                <a:uFill>
                  <a:solidFill>
                    <a:srgbClr val="FFFFFF"/>
                  </a:solidFill>
                </a:uFill>
                <a:latin typeface="Calibri" panose="020F0502020204030204" pitchFamily="34" charset="0"/>
                <a:cs typeface="Calibri" panose="020F0502020204030204" pitchFamily="34" charset="0"/>
              </a:rPr>
              <a:t>27 mars 1947 : 1</a:t>
            </a:r>
            <a:r>
              <a:rPr lang="fr-FR" sz="3000" b="1" strike="noStrike" spc="-1" baseline="30000" dirty="0">
                <a:solidFill>
                  <a:srgbClr val="000000"/>
                </a:solidFill>
                <a:uFill>
                  <a:solidFill>
                    <a:srgbClr val="FFFFFF"/>
                  </a:solidFill>
                </a:uFill>
                <a:latin typeface="Calibri" panose="020F0502020204030204" pitchFamily="34" charset="0"/>
                <a:cs typeface="Calibri" panose="020F0502020204030204" pitchFamily="34" charset="0"/>
              </a:rPr>
              <a:t>ère</a:t>
            </a:r>
            <a:r>
              <a:rPr lang="fr-FR" sz="3000" b="1" strike="noStrike" spc="-1" dirty="0">
                <a:solidFill>
                  <a:srgbClr val="000000"/>
                </a:solidFill>
                <a:uFill>
                  <a:solidFill>
                    <a:srgbClr val="FFFFFF"/>
                  </a:solidFill>
                </a:uFill>
                <a:latin typeface="Calibri" panose="020F0502020204030204" pitchFamily="34" charset="0"/>
                <a:cs typeface="Calibri" panose="020F0502020204030204" pitchFamily="34" charset="0"/>
              </a:rPr>
              <a:t> élections à la sécurité sociale</a:t>
            </a:r>
          </a:p>
          <a:p>
            <a:pPr algn="ctr">
              <a:spcBef>
                <a:spcPts val="799"/>
              </a:spcBef>
              <a:buClr>
                <a:srgbClr val="000000"/>
              </a:buClr>
              <a:buSzPct val="45000"/>
            </a:pPr>
            <a:r>
              <a:rPr lang="fr-FR" sz="3000" spc="-1" dirty="0">
                <a:solidFill>
                  <a:srgbClr val="000000"/>
                </a:solidFill>
                <a:uFill>
                  <a:solidFill>
                    <a:srgbClr val="FFFFFF"/>
                  </a:solidFill>
                </a:uFill>
                <a:latin typeface="Calibri" panose="020F0502020204030204" pitchFamily="34" charset="0"/>
                <a:cs typeface="Calibri" panose="020F0502020204030204" pitchFamily="34" charset="0"/>
              </a:rPr>
              <a:t>75 % des électeurs se rendent aux urnes</a:t>
            </a:r>
          </a:p>
          <a:p>
            <a:pPr algn="ctr">
              <a:spcBef>
                <a:spcPts val="799"/>
              </a:spcBef>
              <a:buClr>
                <a:srgbClr val="000000"/>
              </a:buClr>
              <a:buSzPct val="45000"/>
            </a:pPr>
            <a:endParaRPr lang="fr-FR" sz="3200" spc="-1" dirty="0">
              <a:solidFill>
                <a:srgbClr val="000000"/>
              </a:solidFill>
              <a:uFill>
                <a:solidFill>
                  <a:srgbClr val="FFFFFF"/>
                </a:solidFill>
              </a:uFill>
              <a:latin typeface="Calibri" panose="020F0502020204030204" pitchFamily="34" charset="0"/>
              <a:cs typeface="Calibri" panose="020F0502020204030204" pitchFamily="34" charset="0"/>
            </a:endParaRPr>
          </a:p>
          <a:p>
            <a:pPr marL="914400" lvl="1" indent="-457200" algn="just">
              <a:spcBef>
                <a:spcPts val="799"/>
              </a:spcBef>
              <a:buClr>
                <a:srgbClr val="000000"/>
              </a:buClr>
              <a:buSzPct val="45000"/>
              <a:buFont typeface="Arial" panose="020B0604020202020204" pitchFamily="34" charset="0"/>
              <a:buChar char="•"/>
            </a:pPr>
            <a:r>
              <a:rPr lang="fr-FR" sz="2800" b="0" strike="noStrike" spc="-1" dirty="0">
                <a:solidFill>
                  <a:srgbClr val="000000"/>
                </a:solidFill>
                <a:uFill>
                  <a:solidFill>
                    <a:srgbClr val="FFFFFF"/>
                  </a:solidFill>
                </a:uFill>
                <a:latin typeface="Calibri" panose="020F0502020204030204" pitchFamily="34" charset="0"/>
                <a:cs typeface="Calibri" panose="020F0502020204030204" pitchFamily="34" charset="0"/>
              </a:rPr>
              <a:t>La CGT obtient 59,2 % des suffrages, </a:t>
            </a:r>
          </a:p>
          <a:p>
            <a:pPr marL="914400" lvl="1" indent="-457200" algn="just">
              <a:spcBef>
                <a:spcPts val="799"/>
              </a:spcBef>
              <a:buClr>
                <a:srgbClr val="000000"/>
              </a:buClr>
              <a:buSzPct val="45000"/>
              <a:buFont typeface="Arial" panose="020B0604020202020204" pitchFamily="34" charset="0"/>
              <a:buChar char="•"/>
            </a:pPr>
            <a:r>
              <a:rPr lang="fr-FR" sz="2800" b="0" strike="noStrike" spc="-1" dirty="0">
                <a:solidFill>
                  <a:srgbClr val="000000"/>
                </a:solidFill>
                <a:uFill>
                  <a:solidFill>
                    <a:srgbClr val="FFFFFF"/>
                  </a:solidFill>
                </a:uFill>
                <a:latin typeface="Calibri" panose="020F0502020204030204" pitchFamily="34" charset="0"/>
                <a:cs typeface="Calibri" panose="020F0502020204030204" pitchFamily="34" charset="0"/>
              </a:rPr>
              <a:t>la CFTC 26,4 %, </a:t>
            </a:r>
          </a:p>
          <a:p>
            <a:pPr marL="914400" lvl="1" indent="-457200" algn="just">
              <a:spcBef>
                <a:spcPts val="799"/>
              </a:spcBef>
              <a:buClr>
                <a:srgbClr val="000000"/>
              </a:buClr>
              <a:buSzPct val="45000"/>
              <a:buFont typeface="Arial" panose="020B0604020202020204" pitchFamily="34" charset="0"/>
              <a:buChar char="•"/>
            </a:pPr>
            <a:r>
              <a:rPr lang="fr-FR" sz="2800" b="0" strike="noStrike" spc="-1" dirty="0">
                <a:solidFill>
                  <a:srgbClr val="000000"/>
                </a:solidFill>
                <a:uFill>
                  <a:solidFill>
                    <a:srgbClr val="FFFFFF"/>
                  </a:solidFill>
                </a:uFill>
                <a:latin typeface="Calibri" panose="020F0502020204030204" pitchFamily="34" charset="0"/>
                <a:cs typeface="Calibri" panose="020F0502020204030204" pitchFamily="34" charset="0"/>
              </a:rPr>
              <a:t>les listes mutualistes 9,1 %</a:t>
            </a:r>
          </a:p>
          <a:p>
            <a:pPr marL="914400" lvl="1" indent="-457200" algn="just">
              <a:spcBef>
                <a:spcPts val="799"/>
              </a:spcBef>
              <a:buClr>
                <a:srgbClr val="000000"/>
              </a:buClr>
              <a:buSzPct val="45000"/>
              <a:buFont typeface="Arial" panose="020B0604020202020204" pitchFamily="34" charset="0"/>
              <a:buChar char="•"/>
            </a:pPr>
            <a:r>
              <a:rPr lang="fr-FR" sz="2800" b="0" strike="noStrike" spc="-1" dirty="0">
                <a:solidFill>
                  <a:srgbClr val="000000"/>
                </a:solidFill>
                <a:uFill>
                  <a:solidFill>
                    <a:srgbClr val="FFFFFF"/>
                  </a:solidFill>
                </a:uFill>
                <a:latin typeface="Calibri" panose="020F0502020204030204" pitchFamily="34" charset="0"/>
                <a:cs typeface="Calibri" panose="020F0502020204030204" pitchFamily="34" charset="0"/>
              </a:rPr>
              <a:t>les listes divers 5,2 %. </a:t>
            </a:r>
          </a:p>
          <a:p>
            <a:pPr algn="just">
              <a:spcBef>
                <a:spcPts val="799"/>
              </a:spcBef>
              <a:buClr>
                <a:srgbClr val="000000"/>
              </a:buClr>
              <a:buSzPct val="45000"/>
            </a:pPr>
            <a:endParaRPr lang="fr-FR" sz="3200" b="0" strike="noStrike" spc="-1" dirty="0">
              <a:solidFill>
                <a:srgbClr val="000000"/>
              </a:solidFill>
              <a:uFill>
                <a:solidFill>
                  <a:srgbClr val="FFFFFF"/>
                </a:solidFill>
              </a:uFill>
              <a:latin typeface="Calibri" panose="020F0502020204030204" pitchFamily="34" charset="0"/>
              <a:cs typeface="Calibri" panose="020F0502020204030204" pitchFamily="34" charset="0"/>
            </a:endParaRPr>
          </a:p>
          <a:p>
            <a:pPr algn="just">
              <a:spcBef>
                <a:spcPts val="799"/>
              </a:spcBef>
              <a:buClr>
                <a:srgbClr val="000000"/>
              </a:buClr>
              <a:buSzPct val="45000"/>
            </a:pPr>
            <a:r>
              <a:rPr lang="fr-FR" sz="3200" b="0" strike="noStrike" spc="-1" dirty="0">
                <a:solidFill>
                  <a:srgbClr val="C00000"/>
                </a:solidFill>
                <a:uFill>
                  <a:solidFill>
                    <a:srgbClr val="FFFFFF"/>
                  </a:solidFill>
                </a:uFill>
                <a:latin typeface="Calibri" panose="020F0502020204030204" pitchFamily="34" charset="0"/>
                <a:cs typeface="Calibri" panose="020F0502020204030204" pitchFamily="34" charset="0"/>
              </a:rPr>
              <a:t>Tout au long de 1946 le Ministre A. CROIZAT fait appel aux camarades de la CGT pour la mise en place concrète de la Sécurité Sociale dans le territoire.</a:t>
            </a:r>
          </a:p>
          <a:p>
            <a:pPr algn="just">
              <a:spcBef>
                <a:spcPts val="799"/>
              </a:spcBef>
              <a:buClr>
                <a:srgbClr val="000000"/>
              </a:buClr>
              <a:buSzPct val="45000"/>
            </a:pPr>
            <a:r>
              <a:rPr lang="fr-FR" sz="3800" b="1" spc="-1" dirty="0">
                <a:solidFill>
                  <a:srgbClr val="C00000"/>
                </a:solidFill>
                <a:uFill>
                  <a:solidFill>
                    <a:srgbClr val="FFFFFF"/>
                  </a:solidFill>
                </a:uFill>
                <a:latin typeface="Calibri" panose="020F0502020204030204" pitchFamily="34" charset="0"/>
                <a:cs typeface="Calibri" panose="020F0502020204030204" pitchFamily="34" charset="0"/>
              </a:rPr>
              <a:t>Par le résultat des urnes, les représentants CGT des assurés sociaux assument la gestion.</a:t>
            </a:r>
            <a:endParaRPr lang="fr-FR" sz="3800" b="1" strike="noStrike" spc="-1" dirty="0">
              <a:solidFill>
                <a:srgbClr val="C00000"/>
              </a:solidFill>
              <a:uFill>
                <a:solidFill>
                  <a:srgbClr val="FFFFFF"/>
                </a:solidFill>
              </a:uFill>
              <a:latin typeface="Calibri" panose="020F0502020204030204" pitchFamily="34" charset="0"/>
              <a:cs typeface="Calibri" panose="020F0502020204030204" pitchFamily="34" charset="0"/>
            </a:endParaRPr>
          </a:p>
        </p:txBody>
      </p:sp>
      <p:sp>
        <p:nvSpPr>
          <p:cNvPr id="2" name="ZoneTexte 1"/>
          <p:cNvSpPr txBox="1"/>
          <p:nvPr>
            <p:custDataLst>
              <p:tags r:id="rId2"/>
            </p:custDataLst>
          </p:nvPr>
        </p:nvSpPr>
        <p:spPr>
          <a:xfrm>
            <a:off x="1597448" y="462708"/>
            <a:ext cx="6004192" cy="646331"/>
          </a:xfrm>
          <a:prstGeom prst="rect">
            <a:avLst/>
          </a:prstGeom>
          <a:noFill/>
        </p:spPr>
        <p:txBody>
          <a:bodyPr wrap="square" rtlCol="0">
            <a:spAutoFit/>
          </a:bodyPr>
          <a:lstStyle/>
          <a:p>
            <a:pPr algn="ctr"/>
            <a:r>
              <a:rPr lang="fr-FR" b="1" dirty="0">
                <a:solidFill>
                  <a:srgbClr val="C00000"/>
                </a:solidFill>
                <a:latin typeface="Arial" panose="020B0604020202020204" pitchFamily="34" charset="0"/>
                <a:cs typeface="Arial" panose="020B0604020202020204" pitchFamily="34" charset="0"/>
              </a:rPr>
              <a:t>LA SÉCURITÉ SOCIALE EST GÉRÉE DÉMOCRATIQUEMENT PAR LES TRAVAILLEURS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2"/>
          <p:cNvSpPr txBox="1"/>
          <p:nvPr/>
        </p:nvSpPr>
        <p:spPr>
          <a:xfrm>
            <a:off x="83128" y="214484"/>
            <a:ext cx="8930243" cy="604914"/>
          </a:xfrm>
          <a:prstGeom prst="rect">
            <a:avLst/>
          </a:prstGeom>
          <a:noFill/>
          <a:ln>
            <a:noFill/>
          </a:ln>
        </p:spPr>
        <p:txBody>
          <a:bodyPr lIns="0" tIns="0" rIns="0" bIns="0"/>
          <a:lstStyle/>
          <a:p>
            <a:pPr algn="ctr"/>
            <a:r>
              <a:rPr lang="fr-FR" sz="2800" spc="-1" dirty="0" smtClean="0">
                <a:uFill>
                  <a:solidFill>
                    <a:srgbClr val="FFFFFF"/>
                  </a:solidFill>
                </a:uFill>
                <a:latin typeface="Berlin Sans FB"/>
              </a:rPr>
              <a:t>Elle est financée par : </a:t>
            </a:r>
            <a:r>
              <a:rPr lang="fr-FR" sz="3200" spc="-1" dirty="0" smtClean="0">
                <a:solidFill>
                  <a:srgbClr val="FF3333"/>
                </a:solidFill>
                <a:uFill>
                  <a:solidFill>
                    <a:srgbClr val="FFFFFF"/>
                  </a:solidFill>
                </a:uFill>
                <a:latin typeface="Berlin Sans FB"/>
              </a:rPr>
              <a:t>Le </a:t>
            </a:r>
            <a:r>
              <a:rPr lang="fr-FR" sz="3200" spc="-1" dirty="0">
                <a:solidFill>
                  <a:srgbClr val="FF3333"/>
                </a:solidFill>
                <a:uFill>
                  <a:solidFill>
                    <a:srgbClr val="FFFFFF"/>
                  </a:solidFill>
                </a:uFill>
                <a:latin typeface="Berlin Sans FB"/>
              </a:rPr>
              <a:t>SALAIRE SOCIALISE</a:t>
            </a:r>
            <a:endParaRPr lang="fr-FR" sz="3200" spc="-1" dirty="0">
              <a:solidFill>
                <a:srgbClr val="000000"/>
              </a:solidFill>
              <a:uFill>
                <a:solidFill>
                  <a:srgbClr val="FFFFFF"/>
                </a:solidFill>
              </a:uFill>
              <a:latin typeface="Arial"/>
            </a:endParaRPr>
          </a:p>
        </p:txBody>
      </p:sp>
      <p:sp>
        <p:nvSpPr>
          <p:cNvPr id="6" name="Rectangle 5"/>
          <p:cNvSpPr/>
          <p:nvPr/>
        </p:nvSpPr>
        <p:spPr>
          <a:xfrm>
            <a:off x="1088375" y="2878918"/>
            <a:ext cx="7136850" cy="1015663"/>
          </a:xfrm>
          <a:prstGeom prst="rect">
            <a:avLst/>
          </a:prstGeom>
        </p:spPr>
        <p:txBody>
          <a:bodyPr wrap="square">
            <a:spAutoFit/>
          </a:bodyPr>
          <a:lstStyle/>
          <a:p>
            <a:r>
              <a:rPr lang="fr-FR" sz="2000" dirty="0"/>
              <a:t>Sur le bulletin de paie, le salaire socialisé prend deux formes :</a:t>
            </a:r>
          </a:p>
          <a:p>
            <a:pPr marL="342900" indent="-342900">
              <a:buFont typeface="Arial" panose="020B0604020202020204" pitchFamily="34" charset="0"/>
              <a:buChar char="•"/>
            </a:pPr>
            <a:r>
              <a:rPr lang="fr-FR" sz="2000" b="1" dirty="0" smtClean="0"/>
              <a:t>Les </a:t>
            </a:r>
            <a:r>
              <a:rPr lang="fr-FR" sz="2000" b="1" dirty="0"/>
              <a:t>cotisations dites patronales </a:t>
            </a:r>
          </a:p>
          <a:p>
            <a:pPr marL="342900" indent="-342900">
              <a:buFont typeface="Arial" panose="020B0604020202020204" pitchFamily="34" charset="0"/>
              <a:buChar char="•"/>
            </a:pPr>
            <a:r>
              <a:rPr lang="fr-FR" sz="2000" b="1" dirty="0" smtClean="0"/>
              <a:t>Les </a:t>
            </a:r>
            <a:r>
              <a:rPr lang="fr-FR" sz="2000" b="1" dirty="0"/>
              <a:t>cotisations </a:t>
            </a:r>
            <a:r>
              <a:rPr lang="fr-FR" sz="2000" b="1" dirty="0" smtClean="0"/>
              <a:t>salariale</a:t>
            </a:r>
            <a:endParaRPr lang="fr-FR" sz="1633" dirty="0"/>
          </a:p>
        </p:txBody>
      </p:sp>
      <p:grpSp>
        <p:nvGrpSpPr>
          <p:cNvPr id="8" name="Groupe 7"/>
          <p:cNvGrpSpPr/>
          <p:nvPr/>
        </p:nvGrpSpPr>
        <p:grpSpPr>
          <a:xfrm>
            <a:off x="1014484" y="844547"/>
            <a:ext cx="6969293" cy="1927834"/>
            <a:chOff x="734399" y="555668"/>
            <a:chExt cx="7683161" cy="2125303"/>
          </a:xfrm>
        </p:grpSpPr>
        <p:sp>
          <p:nvSpPr>
            <p:cNvPr id="9" name="ZoneTexte 8"/>
            <p:cNvSpPr txBox="1"/>
            <p:nvPr/>
          </p:nvSpPr>
          <p:spPr>
            <a:xfrm>
              <a:off x="3459480" y="555668"/>
              <a:ext cx="2743200" cy="717271"/>
            </a:xfrm>
            <a:prstGeom prst="rect">
              <a:avLst/>
            </a:prstGeom>
            <a:noFill/>
            <a:ln>
              <a:solidFill>
                <a:schemeClr val="tx1"/>
              </a:solidFill>
            </a:ln>
          </p:spPr>
          <p:txBody>
            <a:bodyPr wrap="square" rtlCol="0">
              <a:spAutoFit/>
            </a:bodyPr>
            <a:lstStyle/>
            <a:p>
              <a:pPr algn="ctr"/>
              <a:r>
                <a:rPr lang="fr-FR" sz="3628" b="1" dirty="0">
                  <a:solidFill>
                    <a:srgbClr val="FF0000"/>
                  </a:solidFill>
                </a:rPr>
                <a:t>SALAIRE</a:t>
              </a:r>
            </a:p>
          </p:txBody>
        </p:sp>
        <p:sp>
          <p:nvSpPr>
            <p:cNvPr id="10" name="ZoneTexte 9"/>
            <p:cNvSpPr txBox="1"/>
            <p:nvPr/>
          </p:nvSpPr>
          <p:spPr>
            <a:xfrm>
              <a:off x="734399" y="1840491"/>
              <a:ext cx="3586480" cy="840480"/>
            </a:xfrm>
            <a:prstGeom prst="rect">
              <a:avLst/>
            </a:prstGeom>
            <a:noFill/>
            <a:ln>
              <a:solidFill>
                <a:schemeClr val="tx1"/>
              </a:solidFill>
            </a:ln>
          </p:spPr>
          <p:txBody>
            <a:bodyPr wrap="square" rtlCol="0">
              <a:spAutoFit/>
            </a:bodyPr>
            <a:lstStyle/>
            <a:p>
              <a:pPr algn="ctr"/>
              <a:r>
                <a:rPr lang="fr-FR" sz="2177" b="1" dirty="0"/>
                <a:t>SALAIRE DIRECT </a:t>
              </a:r>
              <a:endParaRPr lang="fr-FR" sz="2177" b="1" dirty="0" smtClean="0"/>
            </a:p>
            <a:p>
              <a:pPr algn="ctr"/>
              <a:r>
                <a:rPr lang="fr-FR" sz="2177" b="1" dirty="0" smtClean="0"/>
                <a:t>(</a:t>
              </a:r>
              <a:r>
                <a:rPr lang="fr-FR" sz="2177" b="1" dirty="0"/>
                <a:t>SALAIRE NET)</a:t>
              </a:r>
            </a:p>
          </p:txBody>
        </p:sp>
        <p:sp>
          <p:nvSpPr>
            <p:cNvPr id="11" name="ZoneTexte 10"/>
            <p:cNvSpPr txBox="1"/>
            <p:nvPr/>
          </p:nvSpPr>
          <p:spPr>
            <a:xfrm>
              <a:off x="4831080" y="1826993"/>
              <a:ext cx="3586480" cy="840480"/>
            </a:xfrm>
            <a:prstGeom prst="rect">
              <a:avLst/>
            </a:prstGeom>
            <a:noFill/>
            <a:ln>
              <a:solidFill>
                <a:schemeClr val="tx1"/>
              </a:solidFill>
            </a:ln>
          </p:spPr>
          <p:txBody>
            <a:bodyPr wrap="square" rtlCol="0">
              <a:spAutoFit/>
            </a:bodyPr>
            <a:lstStyle/>
            <a:p>
              <a:pPr algn="ctr"/>
              <a:r>
                <a:rPr lang="fr-FR" sz="2177" b="1" dirty="0"/>
                <a:t>SALAIRE INDIRECT </a:t>
              </a:r>
            </a:p>
            <a:p>
              <a:pPr algn="ctr"/>
              <a:r>
                <a:rPr lang="fr-FR" sz="2177" b="1" dirty="0"/>
                <a:t>(SALAIRE SOCIALISE)</a:t>
              </a:r>
            </a:p>
          </p:txBody>
        </p:sp>
        <p:sp>
          <p:nvSpPr>
            <p:cNvPr id="12" name="Flèche vers le bas 11"/>
            <p:cNvSpPr/>
            <p:nvPr/>
          </p:nvSpPr>
          <p:spPr>
            <a:xfrm>
              <a:off x="5557364" y="1366862"/>
              <a:ext cx="558800" cy="366209"/>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a:p>
          </p:txBody>
        </p:sp>
        <p:sp>
          <p:nvSpPr>
            <p:cNvPr id="13" name="Flèche vers le bas 12"/>
            <p:cNvSpPr/>
            <p:nvPr/>
          </p:nvSpPr>
          <p:spPr>
            <a:xfrm>
              <a:off x="3568677" y="1385887"/>
              <a:ext cx="558800" cy="38064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33"/>
            </a:p>
          </p:txBody>
        </p:sp>
      </p:grpSp>
      <p:sp>
        <p:nvSpPr>
          <p:cNvPr id="14" name="Rectangle 13"/>
          <p:cNvSpPr/>
          <p:nvPr/>
        </p:nvSpPr>
        <p:spPr>
          <a:xfrm>
            <a:off x="600364" y="4017279"/>
            <a:ext cx="7963524" cy="2677656"/>
          </a:xfrm>
          <a:prstGeom prst="rect">
            <a:avLst/>
          </a:prstGeom>
          <a:solidFill>
            <a:schemeClr val="accent4">
              <a:lumMod val="40000"/>
              <a:lumOff val="60000"/>
            </a:schemeClr>
          </a:solidFill>
        </p:spPr>
        <p:txBody>
          <a:bodyPr wrap="square">
            <a:spAutoFit/>
          </a:bodyPr>
          <a:lstStyle/>
          <a:p>
            <a:pPr algn="just"/>
            <a:r>
              <a:rPr lang="fr-FR" sz="2400" dirty="0"/>
              <a:t>La distinction entre cotisation salariale et « patronale » est une tromperie car l’ensemble « salaire net et cotisations » correspond à la rémunération de la force de travail. La partie dite patronale ne sort pas plus que la part salariale des poches des patrons ! Ils le reconnaissent implicitement, d’ailleurs, en parlant de « charges salariales » constituées par le salaire net et l’ensemble des cotisations.</a:t>
            </a:r>
          </a:p>
        </p:txBody>
      </p:sp>
    </p:spTree>
    <p:extLst>
      <p:ext uri="{BB962C8B-B14F-4D97-AF65-F5344CB8AC3E}">
        <p14:creationId xmlns:p14="http://schemas.microsoft.com/office/powerpoint/2010/main" val="406536235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98A78241DB1540A03D7F58AA13AEF7" ma:contentTypeVersion="17" ma:contentTypeDescription="Crée un document." ma:contentTypeScope="" ma:versionID="7325a3371eeb84d8c4f68104d277df4c">
  <xsd:schema xmlns:xsd="http://www.w3.org/2001/XMLSchema" xmlns:xs="http://www.w3.org/2001/XMLSchema" xmlns:p="http://schemas.microsoft.com/office/2006/metadata/properties" xmlns:ns2="6a43147e-2ca7-4c98-8fdc-57258761fccb" xmlns:ns3="daa2bba7-9b39-401f-bb73-bac30238d496" targetNamespace="http://schemas.microsoft.com/office/2006/metadata/properties" ma:root="true" ma:fieldsID="3ab669ac449b422d0a6a40f3f1892022" ns2:_="" ns3:_="">
    <xsd:import namespace="6a43147e-2ca7-4c98-8fdc-57258761fccb"/>
    <xsd:import namespace="daa2bba7-9b39-401f-bb73-bac30238d49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3147e-2ca7-4c98-8fdc-57258761fccb"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e4e5d774-c711-4d83-9aa0-ee522503bf04}" ma:internalName="TaxCatchAll" ma:showField="CatchAllData" ma:web="6a43147e-2ca7-4c98-8fdc-57258761fcc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a2bba7-9b39-401f-bb73-bac30238d49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625dc20a-d272-417f-a15a-aac1129a437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F20BD0-5622-477A-A3CC-62852A4572BD}"/>
</file>

<file path=customXml/itemProps2.xml><?xml version="1.0" encoding="utf-8"?>
<ds:datastoreItem xmlns:ds="http://schemas.openxmlformats.org/officeDocument/2006/customXml" ds:itemID="{009C4F16-47EC-4B56-81BF-26D3CC632EAF}"/>
</file>

<file path=docProps/app.xml><?xml version="1.0" encoding="utf-8"?>
<Properties xmlns="http://schemas.openxmlformats.org/officeDocument/2006/extended-properties" xmlns:vt="http://schemas.openxmlformats.org/officeDocument/2006/docPropsVTypes">
  <Template>TM04033925[[fn=Ronds dans l’eau]]</Template>
  <TotalTime>1921</TotalTime>
  <Words>342</Words>
  <Application>Microsoft Office PowerPoint</Application>
  <PresentationFormat>Affichage à l'écran (4:3)</PresentationFormat>
  <Paragraphs>62</Paragraphs>
  <Slides>8</Slides>
  <Notes>5</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8</vt:i4>
      </vt:variant>
    </vt:vector>
  </HeadingPairs>
  <TitlesOfParts>
    <vt:vector size="18" baseType="lpstr">
      <vt:lpstr>Arial</vt:lpstr>
      <vt:lpstr>Arial Black</vt:lpstr>
      <vt:lpstr>바탕</vt:lpstr>
      <vt:lpstr>Berlin Sans FB</vt:lpstr>
      <vt:lpstr>Calibri</vt:lpstr>
      <vt:lpstr>DejaVu Sans</vt:lpstr>
      <vt:lpstr>Times New Roman</vt:lpstr>
      <vt:lpstr>Tw Cen MT</vt:lpstr>
      <vt:lpstr>Wingdings</vt:lpstr>
      <vt:lpstr>Ronds dans l’eau</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Collectif Sécurité Sociale</cp:lastModifiedBy>
  <cp:revision>128</cp:revision>
  <cp:lastPrinted>2023-09-13T07:02:55Z</cp:lastPrinted>
  <dcterms:created xsi:type="dcterms:W3CDTF">2011-12-26T18:38:33Z</dcterms:created>
  <dcterms:modified xsi:type="dcterms:W3CDTF">2023-09-13T07:03:01Z</dcterms:modified>
  <dc:language>fr-FR</dc:language>
</cp:coreProperties>
</file>