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s/slide5.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commentAuthors.xml" ContentType="application/vnd.openxmlformats-officedocument.presentationml.commentAuthors+xml"/>
  <Override PartName="/ppt/comments/comment1.xml" ContentType="application/vnd.openxmlformats-officedocument.presentationml.comment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charts/style1.xml" ContentType="application/vnd.ms-office.chartstyle+xml"/>
  <Override PartName="/ppt/charts/chart1.xml" ContentType="application/vnd.openxmlformats-officedocument.drawingml.chart+xml"/>
  <Override PartName="/ppt/notesMasters/notesMaster1.xml" ContentType="application/vnd.openxmlformats-officedocument.presentationml.notesMaster+xml"/>
  <Override PartName="/ppt/charts/colors1.xml" ContentType="application/vnd.ms-office.chartcolorstyle+xml"/>
  <Override PartName="/ppt/handoutMasters/handoutMaster1.xml" ContentType="application/vnd.openxmlformats-officedocument.presentationml.handout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09" r:id="rId1"/>
  </p:sldMasterIdLst>
  <p:notesMasterIdLst>
    <p:notesMasterId r:id="rId8"/>
  </p:notesMasterIdLst>
  <p:handoutMasterIdLst>
    <p:handoutMasterId r:id="rId9"/>
  </p:handoutMasterIdLst>
  <p:sldIdLst>
    <p:sldId id="286" r:id="rId2"/>
    <p:sldId id="284" r:id="rId3"/>
    <p:sldId id="290" r:id="rId4"/>
    <p:sldId id="291" r:id="rId5"/>
    <p:sldId id="285" r:id="rId6"/>
    <p:sldId id="281" r:id="rId7"/>
  </p:sldIdLst>
  <p:sldSz cx="10080625" cy="7559675"/>
  <p:notesSz cx="6735763" cy="98663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mpte Microsoft" initials="CM" lastIdx="2" clrIdx="0">
    <p:extLst>
      <p:ext uri="{19B8F6BF-5375-455C-9EA6-DF929625EA0E}">
        <p15:presenceInfo xmlns:p15="http://schemas.microsoft.com/office/powerpoint/2012/main" userId="20616850b4b0564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1445" y="67"/>
      </p:cViewPr>
      <p:guideLst/>
    </p:cSldViewPr>
  </p:slideViewPr>
  <p:notesTextViewPr>
    <p:cViewPr>
      <p:scale>
        <a:sx n="1" d="1"/>
        <a:sy n="1" d="1"/>
      </p:scale>
      <p:origin x="0" y="0"/>
    </p:cViewPr>
  </p:notesTextViewPr>
  <p:notesViewPr>
    <p:cSldViewPr snapToGrid="0">
      <p:cViewPr varScale="1">
        <p:scale>
          <a:sx n="61" d="100"/>
          <a:sy n="61" d="100"/>
        </p:scale>
        <p:origin x="3240"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Feuille_de_calcul_Microsoft_Excel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Feuil1!$B$1</c:f>
              <c:strCache>
                <c:ptCount val="1"/>
                <c:pt idx="0">
                  <c:v>Colonne1</c:v>
                </c:pt>
              </c:strCache>
            </c:strRef>
          </c:tx>
          <c:explosion val="19"/>
          <c:dPt>
            <c:idx val="0"/>
            <c:bubble3D val="0"/>
            <c:explosion val="0"/>
            <c:spPr>
              <a:solidFill>
                <a:schemeClr val="accent1"/>
              </a:solidFill>
              <a:ln w="25400">
                <a:solidFill>
                  <a:schemeClr val="lt1"/>
                </a:solidFill>
              </a:ln>
              <a:effectLst/>
              <a:sp3d contourW="25400">
                <a:contourClr>
                  <a:schemeClr val="lt1"/>
                </a:contourClr>
              </a:sp3d>
            </c:spPr>
          </c:dPt>
          <c:dPt>
            <c:idx val="1"/>
            <c:bubble3D val="0"/>
            <c:spPr>
              <a:solidFill>
                <a:schemeClr val="accent2">
                  <a:lumMod val="40000"/>
                  <a:lumOff val="60000"/>
                </a:schemeClr>
              </a:solidFill>
              <a:ln w="25400">
                <a:solidFill>
                  <a:schemeClr val="lt1"/>
                </a:solidFill>
              </a:ln>
              <a:effectLst/>
              <a:sp3d contourW="25400">
                <a:contourClr>
                  <a:schemeClr val="lt1"/>
                </a:contourClr>
              </a:sp3d>
            </c:spPr>
          </c:dPt>
          <c:dPt>
            <c:idx val="2"/>
            <c:bubble3D val="0"/>
            <c:spPr>
              <a:solidFill>
                <a:schemeClr val="accent3"/>
              </a:solidFill>
              <a:ln w="25400">
                <a:solidFill>
                  <a:schemeClr val="lt1"/>
                </a:solidFill>
              </a:ln>
              <a:effectLst/>
              <a:sp3d contourW="25400">
                <a:contourClr>
                  <a:schemeClr val="lt1"/>
                </a:contourClr>
              </a:sp3d>
            </c:spPr>
          </c:dPt>
          <c:dPt>
            <c:idx val="3"/>
            <c:bubble3D val="0"/>
            <c:spPr>
              <a:solidFill>
                <a:schemeClr val="accent4"/>
              </a:solidFill>
              <a:ln w="25400">
                <a:solidFill>
                  <a:schemeClr val="lt1"/>
                </a:solidFill>
              </a:ln>
              <a:effectLst/>
              <a:sp3d contourW="25400">
                <a:contourClr>
                  <a:schemeClr val="lt1"/>
                </a:contourClr>
              </a:sp3d>
            </c:spPr>
          </c:dPt>
          <c:dLbls>
            <c:dLbl>
              <c:idx val="0"/>
              <c:layout>
                <c:manualLayout>
                  <c:x val="-0.16295823372477139"/>
                  <c:y val="-0.13875240384277709"/>
                </c:manualLayout>
              </c:layout>
              <c:tx>
                <c:rich>
                  <a:bodyPr rot="0" spcFirstLastPara="1" vertOverflow="ellipsis" vert="horz" wrap="square" lIns="38100" tIns="19050" rIns="38100" bIns="19050" anchor="ctr" anchorCtr="1">
                    <a:noAutofit/>
                  </a:bodyPr>
                  <a:lstStyle/>
                  <a:p>
                    <a:pPr>
                      <a:defRPr sz="2400" b="0" i="0" u="none" strike="noStrike" kern="1200" baseline="0">
                        <a:solidFill>
                          <a:schemeClr val="tx1">
                            <a:lumMod val="75000"/>
                            <a:lumOff val="25000"/>
                          </a:schemeClr>
                        </a:solidFill>
                        <a:latin typeface="+mn-lt"/>
                        <a:ea typeface="+mn-ea"/>
                        <a:cs typeface="+mn-cs"/>
                      </a:defRPr>
                    </a:pPr>
                    <a:r>
                      <a:rPr lang="en-US" sz="2400" b="1" dirty="0" smtClean="0"/>
                      <a:t>COTISATIONS </a:t>
                    </a:r>
                    <a:fld id="{C07AFA92-55BC-4D3D-8B97-F827B0D6F7FE}" type="VALUE">
                      <a:rPr lang="en-US" sz="2400" b="1" smtClean="0"/>
                      <a:pPr>
                        <a:defRPr sz="2400"/>
                      </a:pPr>
                      <a:t>[VALEUR]</a:t>
                    </a:fld>
                    <a:r>
                      <a:rPr lang="en-US" sz="2400" b="1" dirty="0" smtClean="0"/>
                      <a:t> %</a:t>
                    </a:r>
                  </a:p>
                </c:rich>
              </c:tx>
              <c:spPr>
                <a:noFill/>
                <a:ln>
                  <a:noFill/>
                </a:ln>
                <a:effectLst/>
              </c:spPr>
              <c:txPr>
                <a:bodyPr rot="0" spcFirstLastPara="1" vertOverflow="ellipsis" vert="horz" wrap="square" lIns="38100" tIns="19050" rIns="38100" bIns="19050" anchor="ctr" anchorCtr="1">
                  <a:noAutofit/>
                </a:bodyPr>
                <a:lstStyle/>
                <a:p>
                  <a:pPr>
                    <a:defRPr sz="2400" b="0" i="0" u="none" strike="noStrike" kern="1200" baseline="0">
                      <a:solidFill>
                        <a:schemeClr val="tx1">
                          <a:lumMod val="75000"/>
                          <a:lumOff val="25000"/>
                        </a:schemeClr>
                      </a:solidFill>
                      <a:latin typeface="+mn-lt"/>
                      <a:ea typeface="+mn-ea"/>
                      <a:cs typeface="+mn-cs"/>
                    </a:defRPr>
                  </a:pPr>
                  <a:endParaRPr lang="fr-FR"/>
                </a:p>
              </c:txPr>
              <c:dLblPos val="bestFit"/>
              <c:showLegendKey val="0"/>
              <c:showVal val="1"/>
              <c:showCatName val="0"/>
              <c:showSerName val="0"/>
              <c:showPercent val="0"/>
              <c:showBubbleSize val="0"/>
              <c:extLst>
                <c:ext xmlns:c15="http://schemas.microsoft.com/office/drawing/2012/chart" uri="{CE6537A1-D6FC-4f65-9D91-7224C49458BB}">
                  <c15:layout>
                    <c:manualLayout>
                      <c:w val="0.32784444599508106"/>
                      <c:h val="0.22677160929986895"/>
                    </c:manualLayout>
                  </c15:layout>
                  <c15:dlblFieldTable/>
                  <c15:showDataLabelsRange val="0"/>
                </c:ext>
              </c:extLst>
            </c:dLbl>
            <c:dLbl>
              <c:idx val="1"/>
              <c:tx>
                <c:rich>
                  <a:bodyPr/>
                  <a:lstStyle/>
                  <a:p>
                    <a:r>
                      <a:rPr lang="en-US" sz="2000" b="1" dirty="0" smtClean="0"/>
                      <a:t>IMPOTS </a:t>
                    </a:r>
                    <a:fld id="{8DBA7743-0A10-4F95-95E5-50E865FF4920}" type="VALUE">
                      <a:rPr lang="en-US" sz="2000" b="1" smtClean="0"/>
                      <a:pPr/>
                      <a:t>[VALEUR]</a:t>
                    </a:fld>
                    <a:r>
                      <a:rPr lang="en-US" sz="2000" b="1" dirty="0" smtClean="0"/>
                      <a:t> %</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extLst>
          </c:dLbls>
          <c:cat>
            <c:strRef>
              <c:f>Feuil1!$A$2:$A$5</c:f>
              <c:strCache>
                <c:ptCount val="2"/>
                <c:pt idx="0">
                  <c:v>cotisations</c:v>
                </c:pt>
                <c:pt idx="1">
                  <c:v>impots</c:v>
                </c:pt>
              </c:strCache>
            </c:strRef>
          </c:cat>
          <c:val>
            <c:numRef>
              <c:f>Feuil1!$B$2:$B$5</c:f>
              <c:numCache>
                <c:formatCode>General</c:formatCode>
                <c:ptCount val="4"/>
                <c:pt idx="0">
                  <c:v>57</c:v>
                </c:pt>
                <c:pt idx="1">
                  <c:v>43</c:v>
                </c:pt>
              </c:numCache>
            </c:numRef>
          </c:val>
        </c:ser>
        <c:dLbls>
          <c:dLblPos val="ctr"/>
          <c:showLegendKey val="0"/>
          <c:showVal val="0"/>
          <c:showCatName val="0"/>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07-02T13:00:34.231" idx="1">
    <p:pos x="10" y="10"/>
    <p:text/>
    <p:extLst>
      <p:ext uri="{C676402C-5697-4E1C-873F-D02D1690AC5C}">
        <p15:threadingInfo xmlns:p15="http://schemas.microsoft.com/office/powerpoint/2012/main" timeZoneBias="-120"/>
      </p:ext>
    </p:extLst>
  </p:cm>
  <p:cm authorId="1" dt="2023-07-02T13:00:36.842" idx="2">
    <p:pos x="146" y="146"/>
    <p:text/>
    <p:extLst>
      <p:ext uri="{C676402C-5697-4E1C-873F-D02D1690AC5C}">
        <p15:threadingInfo xmlns:p15="http://schemas.microsoft.com/office/powerpoint/2012/main" timeZoneBias="-1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9608" cy="494803"/>
          </a:xfrm>
          <a:prstGeom prst="rect">
            <a:avLst/>
          </a:prstGeom>
        </p:spPr>
        <p:txBody>
          <a:bodyPr vert="horz" lIns="89904" tIns="44952" rIns="89904" bIns="44952" rtlCol="0"/>
          <a:lstStyle>
            <a:lvl1pPr algn="l">
              <a:defRPr sz="1200"/>
            </a:lvl1pPr>
          </a:lstStyle>
          <a:p>
            <a:endParaRPr lang="fr-FR"/>
          </a:p>
        </p:txBody>
      </p:sp>
      <p:sp>
        <p:nvSpPr>
          <p:cNvPr id="3" name="Espace réservé de la date 2"/>
          <p:cNvSpPr>
            <a:spLocks noGrp="1"/>
          </p:cNvSpPr>
          <p:nvPr>
            <p:ph type="dt" sz="quarter" idx="1"/>
          </p:nvPr>
        </p:nvSpPr>
        <p:spPr>
          <a:xfrm>
            <a:off x="3814602" y="0"/>
            <a:ext cx="2919607" cy="494803"/>
          </a:xfrm>
          <a:prstGeom prst="rect">
            <a:avLst/>
          </a:prstGeom>
        </p:spPr>
        <p:txBody>
          <a:bodyPr vert="horz" lIns="89904" tIns="44952" rIns="89904" bIns="44952" rtlCol="0"/>
          <a:lstStyle>
            <a:lvl1pPr algn="r">
              <a:defRPr sz="1200"/>
            </a:lvl1pPr>
          </a:lstStyle>
          <a:p>
            <a:fld id="{B782E1D7-A73D-401B-A40E-6497779779AE}" type="datetimeFigureOut">
              <a:rPr lang="fr-FR" smtClean="0"/>
              <a:t>18/09/2023</a:t>
            </a:fld>
            <a:endParaRPr lang="fr-FR"/>
          </a:p>
        </p:txBody>
      </p:sp>
      <p:sp>
        <p:nvSpPr>
          <p:cNvPr id="4" name="Espace réservé du pied de page 3"/>
          <p:cNvSpPr>
            <a:spLocks noGrp="1"/>
          </p:cNvSpPr>
          <p:nvPr>
            <p:ph type="ftr" sz="quarter" idx="2"/>
          </p:nvPr>
        </p:nvSpPr>
        <p:spPr>
          <a:xfrm>
            <a:off x="0" y="9371510"/>
            <a:ext cx="2919608" cy="494803"/>
          </a:xfrm>
          <a:prstGeom prst="rect">
            <a:avLst/>
          </a:prstGeom>
        </p:spPr>
        <p:txBody>
          <a:bodyPr vert="horz" lIns="89904" tIns="44952" rIns="89904" bIns="44952"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14602" y="9371510"/>
            <a:ext cx="2919607" cy="494803"/>
          </a:xfrm>
          <a:prstGeom prst="rect">
            <a:avLst/>
          </a:prstGeom>
        </p:spPr>
        <p:txBody>
          <a:bodyPr vert="horz" lIns="89904" tIns="44952" rIns="89904" bIns="44952" rtlCol="0" anchor="b"/>
          <a:lstStyle>
            <a:lvl1pPr algn="r">
              <a:defRPr sz="1200"/>
            </a:lvl1pPr>
          </a:lstStyle>
          <a:p>
            <a:fld id="{21763646-638F-4535-8B33-7BA3C8406983}" type="slidenum">
              <a:rPr lang="fr-FR" smtClean="0"/>
              <a:t>‹N°›</a:t>
            </a:fld>
            <a:endParaRPr lang="fr-FR"/>
          </a:p>
        </p:txBody>
      </p:sp>
    </p:spTree>
    <p:extLst>
      <p:ext uri="{BB962C8B-B14F-4D97-AF65-F5344CB8AC3E}">
        <p14:creationId xmlns:p14="http://schemas.microsoft.com/office/powerpoint/2010/main" val="37091185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idx="2"/>
          </p:nvPr>
        </p:nvSpPr>
        <p:spPr>
          <a:xfrm>
            <a:off x="1149350" y="1233488"/>
            <a:ext cx="4438650" cy="3328987"/>
          </a:xfrm>
          <a:prstGeom prst="rect">
            <a:avLst/>
          </a:prstGeom>
          <a:noFill/>
          <a:ln w="12700">
            <a:solidFill>
              <a:prstClr val="black"/>
            </a:solidFill>
          </a:ln>
        </p:spPr>
        <p:txBody>
          <a:bodyPr vert="horz" lIns="89904" tIns="44952" rIns="89904" bIns="44952" rtlCol="0" anchor="ctr"/>
          <a:lstStyle/>
          <a:p>
            <a:endParaRPr lang="fr-FR"/>
          </a:p>
        </p:txBody>
      </p:sp>
      <p:sp>
        <p:nvSpPr>
          <p:cNvPr id="3" name="Espace réservé des commentaires 2"/>
          <p:cNvSpPr>
            <a:spLocks noGrp="1"/>
          </p:cNvSpPr>
          <p:nvPr>
            <p:ph type="body" sz="quarter" idx="3"/>
          </p:nvPr>
        </p:nvSpPr>
        <p:spPr>
          <a:xfrm>
            <a:off x="674353" y="4747605"/>
            <a:ext cx="5388610" cy="3884832"/>
          </a:xfrm>
          <a:prstGeom prst="rect">
            <a:avLst/>
          </a:prstGeom>
        </p:spPr>
        <p:txBody>
          <a:bodyPr vert="horz" lIns="89904" tIns="44952" rIns="89904" bIns="44952"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037723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7597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230049" y="4756700"/>
            <a:ext cx="6277219" cy="4769054"/>
          </a:xfrm>
        </p:spPr>
        <p:txBody>
          <a:bodyPr/>
          <a:lstStyle/>
          <a:p>
            <a:r>
              <a:rPr lang="fr-FR" sz="1400" b="1" dirty="0"/>
              <a:t>Qu’est-ce que le paritarisme ? Loi de Jeanneney de 1967</a:t>
            </a:r>
          </a:p>
          <a:p>
            <a:endParaRPr lang="fr-FR" sz="1400" dirty="0"/>
          </a:p>
          <a:p>
            <a:r>
              <a:rPr lang="fr-FR" sz="1400" dirty="0"/>
              <a:t>C’est l’instauration d’une fausse représentation de la société civile puisque les employeurs seront représentés à 50 % comme les salariés. Le patronat fait valoir qu’il participe au financement de la sécu à 50 %, lançant l’idée que le patronat paie des cotisations, alors que celles-ci proviennent du salaire socialisé de ses salariés.</a:t>
            </a:r>
          </a:p>
          <a:p>
            <a:endParaRPr lang="fr-FR" sz="1400" dirty="0"/>
          </a:p>
          <a:p>
            <a:r>
              <a:rPr lang="fr-FR" sz="1400" dirty="0"/>
              <a:t>Bafouant un peu plus la démocratie, il sera mis fin à l’élection des Administrateurs. La dernière aura lieu en octobre 1983.</a:t>
            </a:r>
          </a:p>
          <a:p>
            <a:r>
              <a:rPr lang="fr-FR" sz="1400" dirty="0"/>
              <a:t>La fin du recours de la gouvernance à l’élection sera inscrite dans le plan JUPPÉ en 1995</a:t>
            </a:r>
            <a:r>
              <a:rPr lang="fr-FR" sz="1400" b="1" dirty="0"/>
              <a:t>. Il modifiera également la composition des Conseils d’Administration en recourant à la désignation des administrateurs par les syndicats patronaux et salariés en fonction d’un nombre de sièges établi par la loi. L’état désignera également  des membres représentants d’institution et des personnes qualifiées… .</a:t>
            </a:r>
          </a:p>
          <a:p>
            <a:endParaRPr lang="fr-FR" sz="1400" b="1" dirty="0"/>
          </a:p>
          <a:p>
            <a:r>
              <a:rPr lang="fr-FR" sz="1400" dirty="0"/>
              <a:t>Par ailleurs la loi définit les attributions des Conseils d’Administration et les vide de leur substance en matière de gestion et d’administration de la Sécurité Sociale. Les Conseils d’administration locaux ne donnent plus que des avis. Au niveau des Caisses nationales, même si les syndicats salariés votent contre, ils n’obtiennent jamais la majorité. Exemple dernière COG 2023/2027, </a:t>
            </a:r>
            <a:endParaRPr lang="fr-FR" sz="1400" b="1" dirty="0"/>
          </a:p>
        </p:txBody>
      </p:sp>
    </p:spTree>
    <p:extLst>
      <p:ext uri="{BB962C8B-B14F-4D97-AF65-F5344CB8AC3E}">
        <p14:creationId xmlns:p14="http://schemas.microsoft.com/office/powerpoint/2010/main" val="3036834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493665" y="4797024"/>
            <a:ext cx="5749987" cy="4815215"/>
          </a:xfrm>
        </p:spPr>
        <p:txBody>
          <a:bodyPr/>
          <a:lstStyle/>
          <a:p>
            <a:r>
              <a:rPr lang="fr-FR" sz="1400" dirty="0"/>
              <a:t>Depuis plusieurs décennies cette Loi a pour principal</a:t>
            </a:r>
            <a:r>
              <a:rPr lang="fr-FR" sz="1400" strike="sngStrike" dirty="0"/>
              <a:t> </a:t>
            </a:r>
            <a:r>
              <a:rPr lang="fr-FR" sz="1400" dirty="0"/>
              <a:t>objectif de réaliser des économies de dépenses, au niveau du fonctionnement propre de l’Institution (organisation du travail et emploi), dans les prestations servies à la population que dans l’organisation du système de soins. In fine cette loi fixe les orientations politiques de la protection sociale dans son ensemble.</a:t>
            </a:r>
          </a:p>
          <a:p>
            <a:endParaRPr lang="fr-FR" sz="1400" dirty="0"/>
          </a:p>
          <a:p>
            <a:r>
              <a:rPr lang="fr-FR" sz="1400" b="1" dirty="0"/>
              <a:t>On s’est éloigné du principe fondateur de garantir à chacun les aléas de la vie de la naissance à la mort !</a:t>
            </a:r>
          </a:p>
          <a:p>
            <a:endParaRPr lang="fr-FR" sz="1400" dirty="0"/>
          </a:p>
          <a:p>
            <a:r>
              <a:rPr lang="fr-FR" sz="1400" dirty="0"/>
              <a:t>Ces lois successives inscrivent les économies de dépenses, qui se répercutent sur la population et/ou sur les autres acteurs de la protection sociale (mutuelles, assurances privées). Elles sont souvent accompagnées de réformes structurelles.</a:t>
            </a:r>
          </a:p>
          <a:p>
            <a:endParaRPr lang="fr-FR" sz="1400" dirty="0"/>
          </a:p>
          <a:p>
            <a:r>
              <a:rPr lang="fr-FR" sz="1400" dirty="0"/>
              <a:t>Elles concentrent les économies principalement sur les dépenses de santé et retraite, qui constituent les postes de dépenses les plus conséquents de la Sécurité Sociale (respectivement 213 et 236 milliards en 2019). Mais depuis quelques années, certaines dispositions visent également à des économies sur les prestations versées au titre de la famille et à ce que couvre la sécurité sociale en termes de famille (centres sociaux, crèches…)</a:t>
            </a:r>
          </a:p>
        </p:txBody>
      </p:sp>
    </p:spTree>
    <p:extLst>
      <p:ext uri="{BB962C8B-B14F-4D97-AF65-F5344CB8AC3E}">
        <p14:creationId xmlns:p14="http://schemas.microsoft.com/office/powerpoint/2010/main" val="1900516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493665" y="4797025"/>
            <a:ext cx="5749987" cy="3097862"/>
          </a:xfrm>
        </p:spPr>
        <p:txBody>
          <a:bodyPr/>
          <a:lstStyle/>
          <a:p>
            <a:r>
              <a:rPr lang="fr-FR" sz="1400" dirty="0"/>
              <a:t>Depuis plusieurs décennies cette Loi a pour principal</a:t>
            </a:r>
            <a:r>
              <a:rPr lang="fr-FR" sz="1400" strike="sngStrike" dirty="0"/>
              <a:t> </a:t>
            </a:r>
            <a:r>
              <a:rPr lang="fr-FR" sz="1400" dirty="0"/>
              <a:t>objectif de réaliser des économies de dépenses, au niveau du fonctionnement propre de l’Institution (organisation du travail et emploi), dans les prestations servies à la population que dans l’organisation du système de soins. In fine cette loi fixe les orientations politiques de la protection sociale dans son ensemble.</a:t>
            </a:r>
          </a:p>
          <a:p>
            <a:endParaRPr lang="fr-FR" sz="1400" dirty="0"/>
          </a:p>
          <a:p>
            <a:r>
              <a:rPr lang="fr-FR" sz="1400" b="1" dirty="0"/>
              <a:t>On s’est éloigné du principe fondateur de garantir à chacun les aléas de la vie de la naissance à la mort !</a:t>
            </a:r>
          </a:p>
          <a:p>
            <a:endParaRPr lang="fr-FR" sz="1400" dirty="0"/>
          </a:p>
          <a:p>
            <a:r>
              <a:rPr lang="fr-FR" sz="1400" dirty="0"/>
              <a:t>Ces lois successives inscrivent les économies de dépenses, qui se répercutent sur la population et/ou sur les autres acteurs de la protection sociale (mutuelles, assurances privées). Elles sont souvent accompagnées de réformes structurelles.</a:t>
            </a:r>
          </a:p>
        </p:txBody>
      </p:sp>
    </p:spTree>
    <p:extLst>
      <p:ext uri="{BB962C8B-B14F-4D97-AF65-F5344CB8AC3E}">
        <p14:creationId xmlns:p14="http://schemas.microsoft.com/office/powerpoint/2010/main" val="1959922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s commentaires 3"/>
          <p:cNvSpPr>
            <a:spLocks noGrp="1"/>
          </p:cNvSpPr>
          <p:nvPr>
            <p:ph type="body" idx="1"/>
          </p:nvPr>
        </p:nvSpPr>
        <p:spPr/>
        <p:txBody>
          <a:bodyPr/>
          <a:lstStyle/>
          <a:p>
            <a:pPr algn="just"/>
            <a:r>
              <a:rPr lang="fr-FR" dirty="0">
                <a:latin typeface="Times New Roman" panose="02020603050405020304" pitchFamily="18" charset="0"/>
                <a:ea typeface="Calibri" panose="020F0502020204030204" pitchFamily="34" charset="0"/>
                <a:cs typeface="Times New Roman" panose="02020603050405020304" pitchFamily="18" charset="0"/>
              </a:rPr>
              <a:t>En quelques chiffres, le CICE et les allègements, </a:t>
            </a:r>
            <a:r>
              <a:rPr lang="fr-FR" b="1" dirty="0">
                <a:latin typeface="Times New Roman" panose="02020603050405020304" pitchFamily="18" charset="0"/>
                <a:ea typeface="Calibri" panose="020F0502020204030204" pitchFamily="34" charset="0"/>
                <a:cs typeface="Times New Roman" panose="02020603050405020304" pitchFamily="18" charset="0"/>
              </a:rPr>
              <a:t>c’est 120 milliards</a:t>
            </a:r>
            <a:r>
              <a:rPr lang="fr-FR" dirty="0">
                <a:latin typeface="Times New Roman" panose="02020603050405020304" pitchFamily="18" charset="0"/>
                <a:ea typeface="Calibri" panose="020F0502020204030204" pitchFamily="34" charset="0"/>
                <a:cs typeface="Times New Roman" panose="02020603050405020304" pitchFamily="18" charset="0"/>
              </a:rPr>
              <a:t> donné aux entreprises sans contrepartie ni contrôle de son utilisation de 2012 à 2020.</a:t>
            </a:r>
            <a:endParaRPr lang="fr-FR" dirty="0">
              <a:latin typeface="Calibri" panose="020F0502020204030204" pitchFamily="34" charset="0"/>
              <a:ea typeface="Calibri" panose="020F0502020204030204" pitchFamily="34" charset="0"/>
              <a:cs typeface="Times New Roman" panose="02020603050405020304" pitchFamily="18" charset="0"/>
            </a:endParaRPr>
          </a:p>
          <a:p>
            <a:pPr algn="just"/>
            <a:r>
              <a:rPr lang="fr-FR" dirty="0">
                <a:latin typeface="Times New Roman" panose="02020603050405020304" pitchFamily="18" charset="0"/>
                <a:ea typeface="Calibri" panose="020F0502020204030204" pitchFamily="34" charset="0"/>
                <a:cs typeface="Times New Roman" panose="02020603050405020304" pitchFamily="18" charset="0"/>
              </a:rPr>
              <a:t> </a:t>
            </a:r>
            <a:endParaRPr lang="fr-FR" dirty="0">
              <a:latin typeface="Calibri" panose="020F0502020204030204" pitchFamily="34" charset="0"/>
              <a:ea typeface="Calibri" panose="020F0502020204030204" pitchFamily="34" charset="0"/>
              <a:cs typeface="Times New Roman" panose="02020603050405020304" pitchFamily="18" charset="0"/>
            </a:endParaRPr>
          </a:p>
          <a:p>
            <a:pPr algn="just"/>
            <a:r>
              <a:rPr lang="fr-FR" dirty="0">
                <a:latin typeface="Times New Roman" panose="02020603050405020304" pitchFamily="18" charset="0"/>
                <a:ea typeface="Calibri" panose="020F0502020204030204" pitchFamily="34" charset="0"/>
                <a:cs typeface="Times New Roman" panose="02020603050405020304" pitchFamily="18" charset="0"/>
              </a:rPr>
              <a:t>Fait nouveau, la Loi de Financement de la Sécurité Sociale de 2018 inscrit la suppression des cotisations « chômage et maladie » pour les salariés contre une hausse pour tous de la CSG.</a:t>
            </a:r>
            <a:endParaRPr lang="fr-FR" dirty="0">
              <a:latin typeface="Calibri" panose="020F0502020204030204" pitchFamily="34" charset="0"/>
              <a:ea typeface="Calibri" panose="020F0502020204030204" pitchFamily="34" charset="0"/>
              <a:cs typeface="Times New Roman" panose="02020603050405020304" pitchFamily="18" charset="0"/>
            </a:endParaRPr>
          </a:p>
          <a:p>
            <a:pPr algn="just"/>
            <a:r>
              <a:rPr lang="fr-FR" dirty="0">
                <a:latin typeface="Times New Roman" panose="02020603050405020304" pitchFamily="18" charset="0"/>
                <a:ea typeface="Calibri" panose="020F0502020204030204" pitchFamily="34" charset="0"/>
                <a:cs typeface="Times New Roman" panose="02020603050405020304" pitchFamily="18" charset="0"/>
              </a:rPr>
              <a:t> </a:t>
            </a:r>
            <a:endParaRPr lang="fr-FR" dirty="0">
              <a:latin typeface="Calibri" panose="020F0502020204030204" pitchFamily="34" charset="0"/>
              <a:ea typeface="Calibri" panose="020F0502020204030204" pitchFamily="34" charset="0"/>
              <a:cs typeface="Times New Roman" panose="02020603050405020304" pitchFamily="18" charset="0"/>
            </a:endParaRPr>
          </a:p>
          <a:p>
            <a:pPr algn="just"/>
            <a:r>
              <a:rPr lang="fr-FR" dirty="0">
                <a:latin typeface="Times New Roman" panose="02020603050405020304" pitchFamily="18" charset="0"/>
                <a:ea typeface="Calibri" panose="020F0502020204030204" pitchFamily="34" charset="0"/>
                <a:cs typeface="Times New Roman" panose="02020603050405020304" pitchFamily="18" charset="0"/>
              </a:rPr>
              <a:t>Il s’agit de faire basculer la cotisation issue de la richesse créée par les travailleurs vers l’impôt et basculer les dépenses de protection sociale hors la Sécurité Sociale.</a:t>
            </a:r>
            <a:endParaRPr lang="fr-FR" dirty="0">
              <a:latin typeface="Calibri" panose="020F0502020204030204" pitchFamily="34" charset="0"/>
              <a:ea typeface="Calibri" panose="020F0502020204030204" pitchFamily="34" charset="0"/>
              <a:cs typeface="Times New Roman" panose="02020603050405020304" pitchFamily="18" charset="0"/>
            </a:endParaRPr>
          </a:p>
          <a:p>
            <a:pPr algn="just"/>
            <a:r>
              <a:rPr lang="fr-FR" dirty="0">
                <a:latin typeface="Times New Roman" panose="02020603050405020304" pitchFamily="18" charset="0"/>
                <a:ea typeface="Calibri" panose="020F0502020204030204" pitchFamily="34" charset="0"/>
                <a:cs typeface="Times New Roman" panose="02020603050405020304" pitchFamily="18" charset="0"/>
              </a:rPr>
              <a:t> </a:t>
            </a:r>
            <a:endParaRPr lang="fr-FR" dirty="0">
              <a:latin typeface="Calibri" panose="020F0502020204030204" pitchFamily="34" charset="0"/>
              <a:ea typeface="Calibri" panose="020F0502020204030204" pitchFamily="34" charset="0"/>
              <a:cs typeface="Times New Roman" panose="02020603050405020304" pitchFamily="18" charset="0"/>
            </a:endParaRPr>
          </a:p>
          <a:p>
            <a:pPr algn="just"/>
            <a:r>
              <a:rPr lang="fr-FR" dirty="0">
                <a:latin typeface="Times New Roman" panose="02020603050405020304" pitchFamily="18" charset="0"/>
                <a:ea typeface="Calibri" panose="020F0502020204030204" pitchFamily="34" charset="0"/>
                <a:cs typeface="Times New Roman" panose="02020603050405020304" pitchFamily="18" charset="0"/>
              </a:rPr>
              <a:t>La loi ANI (Accord National Interprofessionnel) de 2013, complète la loi Fillon et impose à chaque employeur d’instaurer une complémentaire santé obligatoire pour ses salariés (en vigueur pour toutes les entreprises au 1</a:t>
            </a:r>
            <a:r>
              <a:rPr lang="fr-FR" baseline="30000" dirty="0">
                <a:latin typeface="Times New Roman" panose="02020603050405020304" pitchFamily="18" charset="0"/>
                <a:ea typeface="Calibri" panose="020F0502020204030204" pitchFamily="34" charset="0"/>
                <a:cs typeface="Times New Roman" panose="02020603050405020304" pitchFamily="18" charset="0"/>
              </a:rPr>
              <a:t>er</a:t>
            </a:r>
            <a:r>
              <a:rPr lang="fr-FR" dirty="0">
                <a:latin typeface="Times New Roman" panose="02020603050405020304" pitchFamily="18" charset="0"/>
                <a:ea typeface="Calibri" panose="020F0502020204030204" pitchFamily="34" charset="0"/>
                <a:cs typeface="Times New Roman" panose="02020603050405020304" pitchFamily="18" charset="0"/>
              </a:rPr>
              <a:t> janvier 2016). Celle-ci devra être réglée en partie par l’employeur et le salarié, et devra prendre en charge un socle de prestation (ticket modérateur des consultations, actes et prestations remboursables par la sécu, remboursement du forfait journalier, des frais dentaires et optiques sous conditions).</a:t>
            </a:r>
            <a:endParaRPr lang="fr-FR" dirty="0">
              <a:latin typeface="Calibri" panose="020F0502020204030204" pitchFamily="34" charset="0"/>
              <a:ea typeface="Calibri" panose="020F0502020204030204" pitchFamily="34" charset="0"/>
              <a:cs typeface="Times New Roman" panose="02020603050405020304" pitchFamily="18" charset="0"/>
            </a:endParaRPr>
          </a:p>
          <a:p>
            <a:pPr algn="just"/>
            <a:r>
              <a:rPr lang="fr-FR" dirty="0">
                <a:latin typeface="Times New Roman" panose="02020603050405020304" pitchFamily="18" charset="0"/>
                <a:ea typeface="Calibri" panose="020F0502020204030204" pitchFamily="34" charset="0"/>
                <a:cs typeface="Times New Roman" panose="02020603050405020304" pitchFamily="18" charset="0"/>
              </a:rPr>
              <a:t> </a:t>
            </a:r>
            <a:endParaRPr lang="fr-FR" dirty="0">
              <a:latin typeface="Calibri" panose="020F0502020204030204" pitchFamily="34" charset="0"/>
              <a:ea typeface="Calibri" panose="020F0502020204030204" pitchFamily="34" charset="0"/>
              <a:cs typeface="Times New Roman" panose="02020603050405020304" pitchFamily="18" charset="0"/>
            </a:endParaRPr>
          </a:p>
          <a:p>
            <a:pPr algn="just"/>
            <a:r>
              <a:rPr lang="fr-FR" dirty="0">
                <a:latin typeface="Times New Roman" panose="02020603050405020304" pitchFamily="18" charset="0"/>
                <a:ea typeface="Calibri" panose="020F0502020204030204" pitchFamily="34" charset="0"/>
                <a:cs typeface="Times New Roman" panose="02020603050405020304" pitchFamily="18" charset="0"/>
              </a:rPr>
              <a:t>Pour conclure, la politique menée depuis des décennies vise, à grands coups d’effet d’annonce de déficit et de coûts exorbitants de la Sécurité Sociale, à déposséder les assurés sociaux de leur système de protection sociale solidaire pour un système d’assurances sociales à but lucratif répondant aux besoins du capital.</a:t>
            </a:r>
            <a:endParaRPr lang="fr-FR"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062094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s commentaires 1"/>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1634470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2627" y="7055697"/>
            <a:ext cx="10078000" cy="5039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4" y="6982410"/>
            <a:ext cx="10078000" cy="7055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907256" y="836604"/>
            <a:ext cx="8316516" cy="3931031"/>
          </a:xfrm>
        </p:spPr>
        <p:txBody>
          <a:bodyPr anchor="b">
            <a:normAutofit/>
          </a:bodyPr>
          <a:lstStyle>
            <a:lvl1pPr algn="l">
              <a:lnSpc>
                <a:spcPct val="85000"/>
              </a:lnSpc>
              <a:defRPr sz="8818" spc="-55" baseline="0">
                <a:solidFill>
                  <a:schemeClr val="tx1">
                    <a:lumMod val="85000"/>
                    <a:lumOff val="15000"/>
                  </a:schemeClr>
                </a:solidFill>
              </a:defRPr>
            </a:lvl1pPr>
          </a:lstStyle>
          <a:p>
            <a:r>
              <a:rPr lang="fr-FR" smtClean="0"/>
              <a:t>Modifiez le style du titre</a:t>
            </a:r>
            <a:endParaRPr lang="en-US" dirty="0"/>
          </a:p>
        </p:txBody>
      </p:sp>
      <p:sp>
        <p:nvSpPr>
          <p:cNvPr id="3" name="Subtitle 2"/>
          <p:cNvSpPr>
            <a:spLocks noGrp="1"/>
          </p:cNvSpPr>
          <p:nvPr>
            <p:ph type="subTitle" idx="1"/>
          </p:nvPr>
        </p:nvSpPr>
        <p:spPr>
          <a:xfrm>
            <a:off x="909547" y="4911497"/>
            <a:ext cx="8316516" cy="1259946"/>
          </a:xfrm>
        </p:spPr>
        <p:txBody>
          <a:bodyPr lIns="91440" rIns="91440">
            <a:normAutofit/>
          </a:bodyPr>
          <a:lstStyle>
            <a:lvl1pPr marL="0" indent="0" algn="l">
              <a:buNone/>
              <a:defRPr sz="2646" cap="all" spc="220" baseline="0">
                <a:solidFill>
                  <a:schemeClr val="tx2"/>
                </a:solidFill>
                <a:latin typeface="+mj-lt"/>
              </a:defRPr>
            </a:lvl1pPr>
            <a:lvl2pPr marL="503972" indent="0" algn="ctr">
              <a:buNone/>
              <a:defRPr sz="2646"/>
            </a:lvl2pPr>
            <a:lvl3pPr marL="1007943" indent="0" algn="ctr">
              <a:buNone/>
              <a:defRPr sz="2646"/>
            </a:lvl3pPr>
            <a:lvl4pPr marL="1511915" indent="0" algn="ctr">
              <a:buNone/>
              <a:defRPr sz="2205"/>
            </a:lvl4pPr>
            <a:lvl5pPr marL="2015886" indent="0" algn="ctr">
              <a:buNone/>
              <a:defRPr sz="2205"/>
            </a:lvl5pPr>
            <a:lvl6pPr marL="2519858" indent="0" algn="ctr">
              <a:buNone/>
              <a:defRPr sz="2205"/>
            </a:lvl6pPr>
            <a:lvl7pPr marL="3023829" indent="0" algn="ctr">
              <a:buNone/>
              <a:defRPr sz="2205"/>
            </a:lvl7pPr>
            <a:lvl8pPr marL="3527801" indent="0" algn="ctr">
              <a:buNone/>
              <a:defRPr sz="2205"/>
            </a:lvl8pPr>
            <a:lvl9pPr marL="4031772" indent="0" algn="ctr">
              <a:buNone/>
              <a:defRPr sz="2205"/>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r>
              <a:rPr lang="fr-FR" sz="1400" b="0" strike="noStrike" spc="-1" smtClean="0">
                <a:solidFill>
                  <a:srgbClr val="000000"/>
                </a:solidFill>
                <a:uFill>
                  <a:solidFill>
                    <a:srgbClr val="FFFFFF"/>
                  </a:solidFill>
                </a:uFill>
                <a:latin typeface="Times New Roman"/>
              </a:rPr>
              <a:t>&lt;date/heure&gt;</a:t>
            </a:r>
            <a:endParaRPr lang="fr-FR" sz="1400" b="0" strike="noStrike" spc="-1">
              <a:solidFill>
                <a:srgbClr val="000000"/>
              </a:solidFill>
              <a:uFill>
                <a:solidFill>
                  <a:srgbClr val="FFFFFF"/>
                </a:solidFill>
              </a:uFill>
              <a:latin typeface="Times New Roman"/>
            </a:endParaRPr>
          </a:p>
        </p:txBody>
      </p:sp>
      <p:sp>
        <p:nvSpPr>
          <p:cNvPr id="5" name="Footer Placeholder 4"/>
          <p:cNvSpPr>
            <a:spLocks noGrp="1"/>
          </p:cNvSpPr>
          <p:nvPr>
            <p:ph type="ftr" sz="quarter" idx="11"/>
          </p:nvPr>
        </p:nvSpPr>
        <p:spPr/>
        <p:txBody>
          <a:bodyPr/>
          <a:lstStyle/>
          <a:p>
            <a:pPr algn="ctr"/>
            <a:r>
              <a:rPr lang="fr-FR" sz="1400" b="0" strike="noStrike" spc="-1" smtClean="0">
                <a:solidFill>
                  <a:srgbClr val="000000"/>
                </a:solidFill>
                <a:uFill>
                  <a:solidFill>
                    <a:srgbClr val="FFFFFF"/>
                  </a:solidFill>
                </a:uFill>
                <a:latin typeface="Times New Roman"/>
              </a:rPr>
              <a:t>&lt;pied de page&gt;</a:t>
            </a:r>
            <a:endParaRPr lang="fr-FR" sz="1400" b="0" strike="noStrike" spc="-1">
              <a:solidFill>
                <a:srgbClr val="000000"/>
              </a:solidFill>
              <a:uFill>
                <a:solidFill>
                  <a:srgbClr val="FFFFFF"/>
                </a:solidFill>
              </a:uFill>
              <a:latin typeface="Times New Roman"/>
            </a:endParaRPr>
          </a:p>
        </p:txBody>
      </p:sp>
      <p:sp>
        <p:nvSpPr>
          <p:cNvPr id="6" name="Slide Number Placeholder 5"/>
          <p:cNvSpPr>
            <a:spLocks noGrp="1"/>
          </p:cNvSpPr>
          <p:nvPr>
            <p:ph type="sldNum" sz="quarter" idx="12"/>
          </p:nvPr>
        </p:nvSpPr>
        <p:spPr/>
        <p:txBody>
          <a:bodyPr/>
          <a:lstStyle/>
          <a:p>
            <a:pPr algn="r"/>
            <a:fld id="{1C0BECE0-2CB3-47DB-922A-FC354B9C977B}" type="slidenum">
              <a:rPr lang="fr-FR" sz="1400" b="0" strike="noStrike" spc="-1" smtClean="0">
                <a:solidFill>
                  <a:srgbClr val="000000"/>
                </a:solidFill>
                <a:uFill>
                  <a:solidFill>
                    <a:srgbClr val="FFFFFF"/>
                  </a:solidFill>
                </a:uFill>
                <a:latin typeface="Times New Roman"/>
              </a:rPr>
              <a:t>‹N°›</a:t>
            </a:fld>
            <a:endParaRPr lang="fr-FR" sz="1400" b="0" strike="noStrike" spc="-1">
              <a:solidFill>
                <a:srgbClr val="000000"/>
              </a:solidFill>
              <a:uFill>
                <a:solidFill>
                  <a:srgbClr val="FFFFFF"/>
                </a:solidFill>
              </a:uFill>
              <a:latin typeface="Times New Roman"/>
            </a:endParaRPr>
          </a:p>
        </p:txBody>
      </p:sp>
      <p:cxnSp>
        <p:nvCxnSpPr>
          <p:cNvPr id="9" name="Straight Connector 8"/>
          <p:cNvCxnSpPr/>
          <p:nvPr/>
        </p:nvCxnSpPr>
        <p:spPr>
          <a:xfrm>
            <a:off x="998520" y="4787794"/>
            <a:ext cx="8165306"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1794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r>
              <a:rPr lang="fr-FR" sz="1400" b="0" strike="noStrike" spc="-1" smtClean="0">
                <a:solidFill>
                  <a:srgbClr val="000000"/>
                </a:solidFill>
                <a:uFill>
                  <a:solidFill>
                    <a:srgbClr val="FFFFFF"/>
                  </a:solidFill>
                </a:uFill>
                <a:latin typeface="Times New Roman"/>
              </a:rPr>
              <a:t>&lt;date/heure&gt;</a:t>
            </a:r>
            <a:endParaRPr lang="fr-FR" sz="1400" b="0" strike="noStrike" spc="-1">
              <a:solidFill>
                <a:srgbClr val="000000"/>
              </a:solidFill>
              <a:uFill>
                <a:solidFill>
                  <a:srgbClr val="FFFFFF"/>
                </a:solidFill>
              </a:uFill>
              <a:latin typeface="Times New Roman"/>
            </a:endParaRPr>
          </a:p>
        </p:txBody>
      </p:sp>
      <p:sp>
        <p:nvSpPr>
          <p:cNvPr id="5" name="Footer Placeholder 4"/>
          <p:cNvSpPr>
            <a:spLocks noGrp="1"/>
          </p:cNvSpPr>
          <p:nvPr>
            <p:ph type="ftr" sz="quarter" idx="11"/>
          </p:nvPr>
        </p:nvSpPr>
        <p:spPr/>
        <p:txBody>
          <a:bodyPr/>
          <a:lstStyle/>
          <a:p>
            <a:pPr algn="ctr"/>
            <a:r>
              <a:rPr lang="fr-FR" sz="1400" b="0" strike="noStrike" spc="-1" smtClean="0">
                <a:solidFill>
                  <a:srgbClr val="000000"/>
                </a:solidFill>
                <a:uFill>
                  <a:solidFill>
                    <a:srgbClr val="FFFFFF"/>
                  </a:solidFill>
                </a:uFill>
                <a:latin typeface="Times New Roman"/>
              </a:rPr>
              <a:t>&lt;pied de page&gt;</a:t>
            </a:r>
            <a:endParaRPr lang="fr-FR" sz="1400" b="0" strike="noStrike" spc="-1">
              <a:solidFill>
                <a:srgbClr val="000000"/>
              </a:solidFill>
              <a:uFill>
                <a:solidFill>
                  <a:srgbClr val="FFFFFF"/>
                </a:solidFill>
              </a:uFill>
              <a:latin typeface="Times New Roman"/>
            </a:endParaRPr>
          </a:p>
        </p:txBody>
      </p:sp>
      <p:sp>
        <p:nvSpPr>
          <p:cNvPr id="6" name="Slide Number Placeholder 5"/>
          <p:cNvSpPr>
            <a:spLocks noGrp="1"/>
          </p:cNvSpPr>
          <p:nvPr>
            <p:ph type="sldNum" sz="quarter" idx="12"/>
          </p:nvPr>
        </p:nvSpPr>
        <p:spPr/>
        <p:txBody>
          <a:bodyPr/>
          <a:lstStyle/>
          <a:p>
            <a:pPr algn="r"/>
            <a:fld id="{1C0BECE0-2CB3-47DB-922A-FC354B9C977B}" type="slidenum">
              <a:rPr lang="fr-FR" sz="1400" b="0" strike="noStrike" spc="-1" smtClean="0">
                <a:solidFill>
                  <a:srgbClr val="000000"/>
                </a:solidFill>
                <a:uFill>
                  <a:solidFill>
                    <a:srgbClr val="FFFFFF"/>
                  </a:solidFill>
                </a:uFill>
                <a:latin typeface="Times New Roman"/>
              </a:rPr>
              <a:t>‹N°›</a:t>
            </a:fld>
            <a:endParaRPr lang="fr-FR"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2664295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2627" y="7055697"/>
            <a:ext cx="10078000" cy="5039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4" y="6982410"/>
            <a:ext cx="10078000" cy="7055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7213948" y="454487"/>
            <a:ext cx="2173635" cy="6349221"/>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93044" y="454487"/>
            <a:ext cx="6394896" cy="6349221"/>
          </a:xfrm>
        </p:spPr>
        <p:txBody>
          <a:bodyPr vert="eaVert" lIns="45720" tIns="0" rIns="45720" bIns="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r>
              <a:rPr lang="fr-FR" sz="1400" b="0" strike="noStrike" spc="-1" smtClean="0">
                <a:solidFill>
                  <a:srgbClr val="000000"/>
                </a:solidFill>
                <a:uFill>
                  <a:solidFill>
                    <a:srgbClr val="FFFFFF"/>
                  </a:solidFill>
                </a:uFill>
                <a:latin typeface="Times New Roman"/>
              </a:rPr>
              <a:t>&lt;date/heure&gt;</a:t>
            </a:r>
            <a:endParaRPr lang="fr-FR" sz="1400" b="0" strike="noStrike" spc="-1">
              <a:solidFill>
                <a:srgbClr val="000000"/>
              </a:solidFill>
              <a:uFill>
                <a:solidFill>
                  <a:srgbClr val="FFFFFF"/>
                </a:solidFill>
              </a:uFill>
              <a:latin typeface="Times New Roman"/>
            </a:endParaRPr>
          </a:p>
        </p:txBody>
      </p:sp>
      <p:sp>
        <p:nvSpPr>
          <p:cNvPr id="5" name="Footer Placeholder 4"/>
          <p:cNvSpPr>
            <a:spLocks noGrp="1"/>
          </p:cNvSpPr>
          <p:nvPr>
            <p:ph type="ftr" sz="quarter" idx="11"/>
          </p:nvPr>
        </p:nvSpPr>
        <p:spPr/>
        <p:txBody>
          <a:bodyPr/>
          <a:lstStyle/>
          <a:p>
            <a:pPr algn="ctr"/>
            <a:r>
              <a:rPr lang="fr-FR" sz="1400" b="0" strike="noStrike" spc="-1" smtClean="0">
                <a:solidFill>
                  <a:srgbClr val="000000"/>
                </a:solidFill>
                <a:uFill>
                  <a:solidFill>
                    <a:srgbClr val="FFFFFF"/>
                  </a:solidFill>
                </a:uFill>
                <a:latin typeface="Times New Roman"/>
              </a:rPr>
              <a:t>&lt;pied de page&gt;</a:t>
            </a:r>
            <a:endParaRPr lang="fr-FR" sz="1400" b="0" strike="noStrike" spc="-1">
              <a:solidFill>
                <a:srgbClr val="000000"/>
              </a:solidFill>
              <a:uFill>
                <a:solidFill>
                  <a:srgbClr val="FFFFFF"/>
                </a:solidFill>
              </a:uFill>
              <a:latin typeface="Times New Roman"/>
            </a:endParaRPr>
          </a:p>
        </p:txBody>
      </p:sp>
      <p:sp>
        <p:nvSpPr>
          <p:cNvPr id="6" name="Slide Number Placeholder 5"/>
          <p:cNvSpPr>
            <a:spLocks noGrp="1"/>
          </p:cNvSpPr>
          <p:nvPr>
            <p:ph type="sldNum" sz="quarter" idx="12"/>
          </p:nvPr>
        </p:nvSpPr>
        <p:spPr/>
        <p:txBody>
          <a:bodyPr/>
          <a:lstStyle/>
          <a:p>
            <a:pPr algn="r"/>
            <a:fld id="{1C0BECE0-2CB3-47DB-922A-FC354B9C977B}" type="slidenum">
              <a:rPr lang="fr-FR" sz="1400" b="0" strike="noStrike" spc="-1" smtClean="0">
                <a:solidFill>
                  <a:srgbClr val="000000"/>
                </a:solidFill>
                <a:uFill>
                  <a:solidFill>
                    <a:srgbClr val="FFFFFF"/>
                  </a:solidFill>
                </a:uFill>
                <a:latin typeface="Times New Roman"/>
              </a:rPr>
              <a:t>‹N°›</a:t>
            </a:fld>
            <a:endParaRPr lang="fr-FR"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1968915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r>
              <a:rPr lang="fr-FR" sz="1400" b="0" strike="noStrike" spc="-1" smtClean="0">
                <a:solidFill>
                  <a:srgbClr val="000000"/>
                </a:solidFill>
                <a:uFill>
                  <a:solidFill>
                    <a:srgbClr val="FFFFFF"/>
                  </a:solidFill>
                </a:uFill>
                <a:latin typeface="Times New Roman"/>
              </a:rPr>
              <a:t>&lt;date/heure&gt;</a:t>
            </a:r>
            <a:endParaRPr lang="fr-FR" sz="1400" b="0" strike="noStrike" spc="-1">
              <a:solidFill>
                <a:srgbClr val="000000"/>
              </a:solidFill>
              <a:uFill>
                <a:solidFill>
                  <a:srgbClr val="FFFFFF"/>
                </a:solidFill>
              </a:uFill>
              <a:latin typeface="Times New Roman"/>
            </a:endParaRPr>
          </a:p>
        </p:txBody>
      </p:sp>
      <p:sp>
        <p:nvSpPr>
          <p:cNvPr id="5" name="Footer Placeholder 4"/>
          <p:cNvSpPr>
            <a:spLocks noGrp="1"/>
          </p:cNvSpPr>
          <p:nvPr>
            <p:ph type="ftr" sz="quarter" idx="11"/>
          </p:nvPr>
        </p:nvSpPr>
        <p:spPr/>
        <p:txBody>
          <a:bodyPr/>
          <a:lstStyle/>
          <a:p>
            <a:pPr algn="ctr"/>
            <a:r>
              <a:rPr lang="fr-FR" sz="1400" b="0" strike="noStrike" spc="-1" smtClean="0">
                <a:solidFill>
                  <a:srgbClr val="000000"/>
                </a:solidFill>
                <a:uFill>
                  <a:solidFill>
                    <a:srgbClr val="FFFFFF"/>
                  </a:solidFill>
                </a:uFill>
                <a:latin typeface="Times New Roman"/>
              </a:rPr>
              <a:t>&lt;pied de page&gt;</a:t>
            </a:r>
            <a:endParaRPr lang="fr-FR" sz="1400" b="0" strike="noStrike" spc="-1">
              <a:solidFill>
                <a:srgbClr val="000000"/>
              </a:solidFill>
              <a:uFill>
                <a:solidFill>
                  <a:srgbClr val="FFFFFF"/>
                </a:solidFill>
              </a:uFill>
              <a:latin typeface="Times New Roman"/>
            </a:endParaRPr>
          </a:p>
        </p:txBody>
      </p:sp>
      <p:sp>
        <p:nvSpPr>
          <p:cNvPr id="6" name="Slide Number Placeholder 5"/>
          <p:cNvSpPr>
            <a:spLocks noGrp="1"/>
          </p:cNvSpPr>
          <p:nvPr>
            <p:ph type="sldNum" sz="quarter" idx="12"/>
          </p:nvPr>
        </p:nvSpPr>
        <p:spPr/>
        <p:txBody>
          <a:bodyPr/>
          <a:lstStyle/>
          <a:p>
            <a:pPr algn="r"/>
            <a:fld id="{1C0BECE0-2CB3-47DB-922A-FC354B9C977B}" type="slidenum">
              <a:rPr lang="fr-FR" sz="1400" b="0" strike="noStrike" spc="-1" smtClean="0">
                <a:solidFill>
                  <a:srgbClr val="000000"/>
                </a:solidFill>
                <a:uFill>
                  <a:solidFill>
                    <a:srgbClr val="FFFFFF"/>
                  </a:solidFill>
                </a:uFill>
                <a:latin typeface="Times New Roman"/>
              </a:rPr>
              <a:t>‹N°›</a:t>
            </a:fld>
            <a:endParaRPr lang="fr-FR"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3817519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627" y="7055697"/>
            <a:ext cx="10078000" cy="5039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4" y="6982410"/>
            <a:ext cx="10078000" cy="7055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07256" y="836604"/>
            <a:ext cx="8316516" cy="3931031"/>
          </a:xfrm>
        </p:spPr>
        <p:txBody>
          <a:bodyPr anchor="b" anchorCtr="0">
            <a:normAutofit/>
          </a:bodyPr>
          <a:lstStyle>
            <a:lvl1pPr>
              <a:lnSpc>
                <a:spcPct val="85000"/>
              </a:lnSpc>
              <a:defRPr sz="8818" b="0">
                <a:solidFill>
                  <a:schemeClr val="tx1">
                    <a:lumMod val="85000"/>
                    <a:lumOff val="15000"/>
                  </a:schemeClr>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907256" y="4908749"/>
            <a:ext cx="8316516" cy="1259946"/>
          </a:xfrm>
        </p:spPr>
        <p:txBody>
          <a:bodyPr lIns="91440" rIns="91440" anchor="t" anchorCtr="0">
            <a:normAutofit/>
          </a:bodyPr>
          <a:lstStyle>
            <a:lvl1pPr marL="0" indent="0">
              <a:buNone/>
              <a:defRPr sz="2646" cap="all" spc="220" baseline="0">
                <a:solidFill>
                  <a:schemeClr val="tx2"/>
                </a:solidFill>
                <a:latin typeface="+mj-lt"/>
              </a:defRPr>
            </a:lvl1pPr>
            <a:lvl2pPr marL="503972" indent="0">
              <a:buNone/>
              <a:defRPr sz="1984">
                <a:solidFill>
                  <a:schemeClr val="tx1">
                    <a:tint val="75000"/>
                  </a:schemeClr>
                </a:solidFill>
              </a:defRPr>
            </a:lvl2pPr>
            <a:lvl3pPr marL="1007943" indent="0">
              <a:buNone/>
              <a:defRPr sz="1764">
                <a:solidFill>
                  <a:schemeClr val="tx1">
                    <a:tint val="75000"/>
                  </a:schemeClr>
                </a:solidFill>
              </a:defRPr>
            </a:lvl3pPr>
            <a:lvl4pPr marL="1511915" indent="0">
              <a:buNone/>
              <a:defRPr sz="1543">
                <a:solidFill>
                  <a:schemeClr val="tx1">
                    <a:tint val="75000"/>
                  </a:schemeClr>
                </a:solidFill>
              </a:defRPr>
            </a:lvl4pPr>
            <a:lvl5pPr marL="2015886" indent="0">
              <a:buNone/>
              <a:defRPr sz="1543">
                <a:solidFill>
                  <a:schemeClr val="tx1">
                    <a:tint val="75000"/>
                  </a:schemeClr>
                </a:solidFill>
              </a:defRPr>
            </a:lvl5pPr>
            <a:lvl6pPr marL="2519858" indent="0">
              <a:buNone/>
              <a:defRPr sz="1543">
                <a:solidFill>
                  <a:schemeClr val="tx1">
                    <a:tint val="75000"/>
                  </a:schemeClr>
                </a:solidFill>
              </a:defRPr>
            </a:lvl6pPr>
            <a:lvl7pPr marL="3023829" indent="0">
              <a:buNone/>
              <a:defRPr sz="1543">
                <a:solidFill>
                  <a:schemeClr val="tx1">
                    <a:tint val="75000"/>
                  </a:schemeClr>
                </a:solidFill>
              </a:defRPr>
            </a:lvl7pPr>
            <a:lvl8pPr marL="3527801" indent="0">
              <a:buNone/>
              <a:defRPr sz="1543">
                <a:solidFill>
                  <a:schemeClr val="tx1">
                    <a:tint val="75000"/>
                  </a:schemeClr>
                </a:solidFill>
              </a:defRPr>
            </a:lvl8pPr>
            <a:lvl9pPr marL="4031772" indent="0">
              <a:buNone/>
              <a:defRPr sz="1543">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r>
              <a:rPr lang="fr-FR" sz="1400" b="0" strike="noStrike" spc="-1" smtClean="0">
                <a:solidFill>
                  <a:srgbClr val="000000"/>
                </a:solidFill>
                <a:uFill>
                  <a:solidFill>
                    <a:srgbClr val="FFFFFF"/>
                  </a:solidFill>
                </a:uFill>
                <a:latin typeface="Times New Roman"/>
              </a:rPr>
              <a:t>&lt;date/heure&gt;</a:t>
            </a:r>
            <a:endParaRPr lang="fr-FR" sz="1400" b="0" strike="noStrike" spc="-1">
              <a:solidFill>
                <a:srgbClr val="000000"/>
              </a:solidFill>
              <a:uFill>
                <a:solidFill>
                  <a:srgbClr val="FFFFFF"/>
                </a:solidFill>
              </a:uFill>
              <a:latin typeface="Times New Roman"/>
            </a:endParaRPr>
          </a:p>
        </p:txBody>
      </p:sp>
      <p:sp>
        <p:nvSpPr>
          <p:cNvPr id="5" name="Footer Placeholder 4"/>
          <p:cNvSpPr>
            <a:spLocks noGrp="1"/>
          </p:cNvSpPr>
          <p:nvPr>
            <p:ph type="ftr" sz="quarter" idx="11"/>
          </p:nvPr>
        </p:nvSpPr>
        <p:spPr/>
        <p:txBody>
          <a:bodyPr/>
          <a:lstStyle/>
          <a:p>
            <a:pPr algn="ctr"/>
            <a:r>
              <a:rPr lang="fr-FR" sz="1400" b="0" strike="noStrike" spc="-1" smtClean="0">
                <a:solidFill>
                  <a:srgbClr val="000000"/>
                </a:solidFill>
                <a:uFill>
                  <a:solidFill>
                    <a:srgbClr val="FFFFFF"/>
                  </a:solidFill>
                </a:uFill>
                <a:latin typeface="Times New Roman"/>
              </a:rPr>
              <a:t>&lt;pied de page&gt;</a:t>
            </a:r>
            <a:endParaRPr lang="fr-FR" sz="1400" b="0" strike="noStrike" spc="-1">
              <a:solidFill>
                <a:srgbClr val="000000"/>
              </a:solidFill>
              <a:uFill>
                <a:solidFill>
                  <a:srgbClr val="FFFFFF"/>
                </a:solidFill>
              </a:uFill>
              <a:latin typeface="Times New Roman"/>
            </a:endParaRPr>
          </a:p>
        </p:txBody>
      </p:sp>
      <p:sp>
        <p:nvSpPr>
          <p:cNvPr id="6" name="Slide Number Placeholder 5"/>
          <p:cNvSpPr>
            <a:spLocks noGrp="1"/>
          </p:cNvSpPr>
          <p:nvPr>
            <p:ph type="sldNum" sz="quarter" idx="12"/>
          </p:nvPr>
        </p:nvSpPr>
        <p:spPr/>
        <p:txBody>
          <a:bodyPr/>
          <a:lstStyle/>
          <a:p>
            <a:pPr algn="r"/>
            <a:fld id="{1C0BECE0-2CB3-47DB-922A-FC354B9C977B}" type="slidenum">
              <a:rPr lang="fr-FR" sz="1400" b="0" strike="noStrike" spc="-1" smtClean="0">
                <a:solidFill>
                  <a:srgbClr val="000000"/>
                </a:solidFill>
                <a:uFill>
                  <a:solidFill>
                    <a:srgbClr val="FFFFFF"/>
                  </a:solidFill>
                </a:uFill>
                <a:latin typeface="Times New Roman"/>
              </a:rPr>
              <a:t>‹N°›</a:t>
            </a:fld>
            <a:endParaRPr lang="fr-FR" sz="1400" b="0" strike="noStrike" spc="-1">
              <a:solidFill>
                <a:srgbClr val="000000"/>
              </a:solidFill>
              <a:uFill>
                <a:solidFill>
                  <a:srgbClr val="FFFFFF"/>
                </a:solidFill>
              </a:uFill>
              <a:latin typeface="Times New Roman"/>
            </a:endParaRPr>
          </a:p>
        </p:txBody>
      </p:sp>
      <p:cxnSp>
        <p:nvCxnSpPr>
          <p:cNvPr id="9" name="Straight Connector 8"/>
          <p:cNvCxnSpPr/>
          <p:nvPr/>
        </p:nvCxnSpPr>
        <p:spPr>
          <a:xfrm>
            <a:off x="998520" y="4787794"/>
            <a:ext cx="8165306"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3192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907256" y="315928"/>
            <a:ext cx="8316516" cy="1599191"/>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907256" y="2034580"/>
            <a:ext cx="4082653" cy="443500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141119" y="2034581"/>
            <a:ext cx="4082653" cy="443500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r>
              <a:rPr lang="fr-FR" sz="1400" b="0" strike="noStrike" spc="-1" smtClean="0">
                <a:solidFill>
                  <a:srgbClr val="000000"/>
                </a:solidFill>
                <a:uFill>
                  <a:solidFill>
                    <a:srgbClr val="FFFFFF"/>
                  </a:solidFill>
                </a:uFill>
                <a:latin typeface="Times New Roman"/>
              </a:rPr>
              <a:t>&lt;date/heure&gt;</a:t>
            </a:r>
            <a:endParaRPr lang="fr-FR" sz="1400" b="0" strike="noStrike" spc="-1">
              <a:solidFill>
                <a:srgbClr val="000000"/>
              </a:solidFill>
              <a:uFill>
                <a:solidFill>
                  <a:srgbClr val="FFFFFF"/>
                </a:solidFill>
              </a:uFill>
              <a:latin typeface="Times New Roman"/>
            </a:endParaRPr>
          </a:p>
        </p:txBody>
      </p:sp>
      <p:sp>
        <p:nvSpPr>
          <p:cNvPr id="6" name="Footer Placeholder 5"/>
          <p:cNvSpPr>
            <a:spLocks noGrp="1"/>
          </p:cNvSpPr>
          <p:nvPr>
            <p:ph type="ftr" sz="quarter" idx="11"/>
          </p:nvPr>
        </p:nvSpPr>
        <p:spPr/>
        <p:txBody>
          <a:bodyPr/>
          <a:lstStyle/>
          <a:p>
            <a:pPr algn="ctr"/>
            <a:r>
              <a:rPr lang="fr-FR" sz="1400" b="0" strike="noStrike" spc="-1" smtClean="0">
                <a:solidFill>
                  <a:srgbClr val="000000"/>
                </a:solidFill>
                <a:uFill>
                  <a:solidFill>
                    <a:srgbClr val="FFFFFF"/>
                  </a:solidFill>
                </a:uFill>
                <a:latin typeface="Times New Roman"/>
              </a:rPr>
              <a:t>&lt;pied de page&gt;</a:t>
            </a:r>
            <a:endParaRPr lang="fr-FR" sz="1400" b="0" strike="noStrike" spc="-1">
              <a:solidFill>
                <a:srgbClr val="000000"/>
              </a:solidFill>
              <a:uFill>
                <a:solidFill>
                  <a:srgbClr val="FFFFFF"/>
                </a:solidFill>
              </a:uFill>
              <a:latin typeface="Times New Roman"/>
            </a:endParaRPr>
          </a:p>
        </p:txBody>
      </p:sp>
      <p:sp>
        <p:nvSpPr>
          <p:cNvPr id="7" name="Slide Number Placeholder 6"/>
          <p:cNvSpPr>
            <a:spLocks noGrp="1"/>
          </p:cNvSpPr>
          <p:nvPr>
            <p:ph type="sldNum" sz="quarter" idx="12"/>
          </p:nvPr>
        </p:nvSpPr>
        <p:spPr/>
        <p:txBody>
          <a:bodyPr/>
          <a:lstStyle/>
          <a:p>
            <a:pPr algn="r"/>
            <a:fld id="{1C0BECE0-2CB3-47DB-922A-FC354B9C977B}" type="slidenum">
              <a:rPr lang="fr-FR" sz="1400" b="0" strike="noStrike" spc="-1" smtClean="0">
                <a:solidFill>
                  <a:srgbClr val="000000"/>
                </a:solidFill>
                <a:uFill>
                  <a:solidFill>
                    <a:srgbClr val="FFFFFF"/>
                  </a:solidFill>
                </a:uFill>
                <a:latin typeface="Times New Roman"/>
              </a:rPr>
              <a:t>‹N°›</a:t>
            </a:fld>
            <a:endParaRPr lang="fr-FR"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2833308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907256" y="315928"/>
            <a:ext cx="8316516" cy="1599191"/>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907256" y="2034930"/>
            <a:ext cx="4082653" cy="811615"/>
          </a:xfrm>
        </p:spPr>
        <p:txBody>
          <a:bodyPr lIns="91440" rIns="91440" anchor="ctr">
            <a:normAutofit/>
          </a:bodyPr>
          <a:lstStyle>
            <a:lvl1pPr marL="0" indent="0">
              <a:buNone/>
              <a:defRPr sz="2205" b="0" cap="all" baseline="0">
                <a:solidFill>
                  <a:schemeClr val="tx2"/>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fr-FR" smtClean="0"/>
              <a:t>Modifiez les styles du texte du masque</a:t>
            </a:r>
          </a:p>
        </p:txBody>
      </p:sp>
      <p:sp>
        <p:nvSpPr>
          <p:cNvPr id="4" name="Content Placeholder 3"/>
          <p:cNvSpPr>
            <a:spLocks noGrp="1"/>
          </p:cNvSpPr>
          <p:nvPr>
            <p:ph sz="half" idx="2"/>
          </p:nvPr>
        </p:nvSpPr>
        <p:spPr>
          <a:xfrm>
            <a:off x="907256" y="2846545"/>
            <a:ext cx="4082653" cy="372384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141119" y="2034930"/>
            <a:ext cx="4082653" cy="811615"/>
          </a:xfrm>
        </p:spPr>
        <p:txBody>
          <a:bodyPr lIns="91440" rIns="91440" anchor="ctr">
            <a:normAutofit/>
          </a:bodyPr>
          <a:lstStyle>
            <a:lvl1pPr marL="0" indent="0">
              <a:buNone/>
              <a:defRPr sz="2205" b="0" cap="all" baseline="0">
                <a:solidFill>
                  <a:schemeClr val="tx2"/>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fr-FR" smtClean="0"/>
              <a:t>Modifiez les styles du texte du masque</a:t>
            </a:r>
          </a:p>
        </p:txBody>
      </p:sp>
      <p:sp>
        <p:nvSpPr>
          <p:cNvPr id="6" name="Content Placeholder 5"/>
          <p:cNvSpPr>
            <a:spLocks noGrp="1"/>
          </p:cNvSpPr>
          <p:nvPr>
            <p:ph sz="quarter" idx="4"/>
          </p:nvPr>
        </p:nvSpPr>
        <p:spPr>
          <a:xfrm>
            <a:off x="5141119" y="2846545"/>
            <a:ext cx="4082653" cy="372384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r>
              <a:rPr lang="fr-FR" sz="1400" b="0" strike="noStrike" spc="-1" smtClean="0">
                <a:solidFill>
                  <a:srgbClr val="000000"/>
                </a:solidFill>
                <a:uFill>
                  <a:solidFill>
                    <a:srgbClr val="FFFFFF"/>
                  </a:solidFill>
                </a:uFill>
                <a:latin typeface="Times New Roman"/>
              </a:rPr>
              <a:t>&lt;date/heure&gt;</a:t>
            </a:r>
            <a:endParaRPr lang="fr-FR" sz="1400" b="0" strike="noStrike" spc="-1">
              <a:solidFill>
                <a:srgbClr val="000000"/>
              </a:solidFill>
              <a:uFill>
                <a:solidFill>
                  <a:srgbClr val="FFFFFF"/>
                </a:solidFill>
              </a:uFill>
              <a:latin typeface="Times New Roman"/>
            </a:endParaRPr>
          </a:p>
        </p:txBody>
      </p:sp>
      <p:sp>
        <p:nvSpPr>
          <p:cNvPr id="8" name="Footer Placeholder 7"/>
          <p:cNvSpPr>
            <a:spLocks noGrp="1"/>
          </p:cNvSpPr>
          <p:nvPr>
            <p:ph type="ftr" sz="quarter" idx="11"/>
          </p:nvPr>
        </p:nvSpPr>
        <p:spPr/>
        <p:txBody>
          <a:bodyPr/>
          <a:lstStyle/>
          <a:p>
            <a:pPr algn="ctr"/>
            <a:r>
              <a:rPr lang="fr-FR" sz="1400" b="0" strike="noStrike" spc="-1" smtClean="0">
                <a:solidFill>
                  <a:srgbClr val="000000"/>
                </a:solidFill>
                <a:uFill>
                  <a:solidFill>
                    <a:srgbClr val="FFFFFF"/>
                  </a:solidFill>
                </a:uFill>
                <a:latin typeface="Times New Roman"/>
              </a:rPr>
              <a:t>&lt;pied de page&gt;</a:t>
            </a:r>
            <a:endParaRPr lang="fr-FR" sz="1400" b="0" strike="noStrike" spc="-1">
              <a:solidFill>
                <a:srgbClr val="000000"/>
              </a:solidFill>
              <a:uFill>
                <a:solidFill>
                  <a:srgbClr val="FFFFFF"/>
                </a:solidFill>
              </a:uFill>
              <a:latin typeface="Times New Roman"/>
            </a:endParaRPr>
          </a:p>
        </p:txBody>
      </p:sp>
      <p:sp>
        <p:nvSpPr>
          <p:cNvPr id="9" name="Slide Number Placeholder 8"/>
          <p:cNvSpPr>
            <a:spLocks noGrp="1"/>
          </p:cNvSpPr>
          <p:nvPr>
            <p:ph type="sldNum" sz="quarter" idx="12"/>
          </p:nvPr>
        </p:nvSpPr>
        <p:spPr/>
        <p:txBody>
          <a:bodyPr/>
          <a:lstStyle/>
          <a:p>
            <a:pPr algn="r"/>
            <a:fld id="{1C0BECE0-2CB3-47DB-922A-FC354B9C977B}" type="slidenum">
              <a:rPr lang="fr-FR" sz="1400" b="0" strike="noStrike" spc="-1" smtClean="0">
                <a:solidFill>
                  <a:srgbClr val="000000"/>
                </a:solidFill>
                <a:uFill>
                  <a:solidFill>
                    <a:srgbClr val="FFFFFF"/>
                  </a:solidFill>
                </a:uFill>
                <a:latin typeface="Times New Roman"/>
              </a:rPr>
              <a:t>‹N°›</a:t>
            </a:fld>
            <a:endParaRPr lang="fr-FR"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1654561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r>
              <a:rPr lang="fr-FR" sz="1400" b="0" strike="noStrike" spc="-1" smtClean="0">
                <a:solidFill>
                  <a:srgbClr val="000000"/>
                </a:solidFill>
                <a:uFill>
                  <a:solidFill>
                    <a:srgbClr val="FFFFFF"/>
                  </a:solidFill>
                </a:uFill>
                <a:latin typeface="Times New Roman"/>
              </a:rPr>
              <a:t>&lt;date/heure&gt;</a:t>
            </a:r>
            <a:endParaRPr lang="fr-FR" sz="1400" b="0" strike="noStrike" spc="-1">
              <a:solidFill>
                <a:srgbClr val="000000"/>
              </a:solidFill>
              <a:uFill>
                <a:solidFill>
                  <a:srgbClr val="FFFFFF"/>
                </a:solidFill>
              </a:uFill>
              <a:latin typeface="Times New Roman"/>
            </a:endParaRPr>
          </a:p>
        </p:txBody>
      </p:sp>
      <p:sp>
        <p:nvSpPr>
          <p:cNvPr id="4" name="Footer Placeholder 3"/>
          <p:cNvSpPr>
            <a:spLocks noGrp="1"/>
          </p:cNvSpPr>
          <p:nvPr>
            <p:ph type="ftr" sz="quarter" idx="11"/>
          </p:nvPr>
        </p:nvSpPr>
        <p:spPr/>
        <p:txBody>
          <a:bodyPr/>
          <a:lstStyle/>
          <a:p>
            <a:pPr algn="ctr"/>
            <a:r>
              <a:rPr lang="fr-FR" sz="1400" b="0" strike="noStrike" spc="-1" smtClean="0">
                <a:solidFill>
                  <a:srgbClr val="000000"/>
                </a:solidFill>
                <a:uFill>
                  <a:solidFill>
                    <a:srgbClr val="FFFFFF"/>
                  </a:solidFill>
                </a:uFill>
                <a:latin typeface="Times New Roman"/>
              </a:rPr>
              <a:t>&lt;pied de page&gt;</a:t>
            </a:r>
            <a:endParaRPr lang="fr-FR" sz="1400" b="0" strike="noStrike" spc="-1">
              <a:solidFill>
                <a:srgbClr val="000000"/>
              </a:solidFill>
              <a:uFill>
                <a:solidFill>
                  <a:srgbClr val="FFFFFF"/>
                </a:solidFill>
              </a:uFill>
              <a:latin typeface="Times New Roman"/>
            </a:endParaRPr>
          </a:p>
        </p:txBody>
      </p:sp>
      <p:sp>
        <p:nvSpPr>
          <p:cNvPr id="5" name="Slide Number Placeholder 4"/>
          <p:cNvSpPr>
            <a:spLocks noGrp="1"/>
          </p:cNvSpPr>
          <p:nvPr>
            <p:ph type="sldNum" sz="quarter" idx="12"/>
          </p:nvPr>
        </p:nvSpPr>
        <p:spPr/>
        <p:txBody>
          <a:bodyPr/>
          <a:lstStyle/>
          <a:p>
            <a:pPr algn="r"/>
            <a:fld id="{1C0BECE0-2CB3-47DB-922A-FC354B9C977B}" type="slidenum">
              <a:rPr lang="fr-FR" sz="1400" b="0" strike="noStrike" spc="-1" smtClean="0">
                <a:solidFill>
                  <a:srgbClr val="000000"/>
                </a:solidFill>
                <a:uFill>
                  <a:solidFill>
                    <a:srgbClr val="FFFFFF"/>
                  </a:solidFill>
                </a:uFill>
                <a:latin typeface="Times New Roman"/>
              </a:rPr>
              <a:t>‹N°›</a:t>
            </a:fld>
            <a:endParaRPr lang="fr-FR"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3260962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2627" y="7055697"/>
            <a:ext cx="10078000" cy="5039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4" y="6982410"/>
            <a:ext cx="10078000" cy="7055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fr-FR" sz="1400" b="0" strike="noStrike" spc="-1" smtClean="0">
                <a:solidFill>
                  <a:srgbClr val="000000"/>
                </a:solidFill>
                <a:uFill>
                  <a:solidFill>
                    <a:srgbClr val="FFFFFF"/>
                  </a:solidFill>
                </a:uFill>
                <a:latin typeface="Times New Roman"/>
              </a:rPr>
              <a:t>&lt;date/heure&gt;</a:t>
            </a:r>
            <a:endParaRPr lang="fr-FR" sz="1400" b="0" strike="noStrike" spc="-1">
              <a:solidFill>
                <a:srgbClr val="000000"/>
              </a:solidFill>
              <a:uFill>
                <a:solidFill>
                  <a:srgbClr val="FFFFFF"/>
                </a:solidFill>
              </a:uFill>
              <a:latin typeface="Times New Roman"/>
            </a:endParaRPr>
          </a:p>
        </p:txBody>
      </p:sp>
      <p:sp>
        <p:nvSpPr>
          <p:cNvPr id="8" name="Footer Placeholder 7"/>
          <p:cNvSpPr>
            <a:spLocks noGrp="1"/>
          </p:cNvSpPr>
          <p:nvPr>
            <p:ph type="ftr" sz="quarter" idx="11"/>
          </p:nvPr>
        </p:nvSpPr>
        <p:spPr/>
        <p:txBody>
          <a:bodyPr/>
          <a:lstStyle>
            <a:lvl1pPr>
              <a:defRPr>
                <a:solidFill>
                  <a:srgbClr val="FFFFFF"/>
                </a:solidFill>
              </a:defRPr>
            </a:lvl1pPr>
          </a:lstStyle>
          <a:p>
            <a:pPr algn="ctr"/>
            <a:r>
              <a:rPr lang="fr-FR" sz="1400" b="0" strike="noStrike" spc="-1" smtClean="0">
                <a:solidFill>
                  <a:srgbClr val="000000"/>
                </a:solidFill>
                <a:uFill>
                  <a:solidFill>
                    <a:srgbClr val="FFFFFF"/>
                  </a:solidFill>
                </a:uFill>
                <a:latin typeface="Times New Roman"/>
              </a:rPr>
              <a:t>&lt;pied de page&gt;</a:t>
            </a:r>
            <a:endParaRPr lang="fr-FR" sz="1400" b="0" strike="noStrike" spc="-1">
              <a:solidFill>
                <a:srgbClr val="000000"/>
              </a:solidFill>
              <a:uFill>
                <a:solidFill>
                  <a:srgbClr val="FFFFFF"/>
                </a:solidFill>
              </a:uFill>
              <a:latin typeface="Times New Roman"/>
            </a:endParaRPr>
          </a:p>
        </p:txBody>
      </p:sp>
      <p:sp>
        <p:nvSpPr>
          <p:cNvPr id="9" name="Slide Number Placeholder 8"/>
          <p:cNvSpPr>
            <a:spLocks noGrp="1"/>
          </p:cNvSpPr>
          <p:nvPr>
            <p:ph type="sldNum" sz="quarter" idx="12"/>
          </p:nvPr>
        </p:nvSpPr>
        <p:spPr/>
        <p:txBody>
          <a:bodyPr/>
          <a:lstStyle/>
          <a:p>
            <a:pPr algn="r"/>
            <a:fld id="{1C0BECE0-2CB3-47DB-922A-FC354B9C977B}" type="slidenum">
              <a:rPr lang="fr-FR" sz="1400" b="0" strike="noStrike" spc="-1" smtClean="0">
                <a:solidFill>
                  <a:srgbClr val="000000"/>
                </a:solidFill>
                <a:uFill>
                  <a:solidFill>
                    <a:srgbClr val="FFFFFF"/>
                  </a:solidFill>
                </a:uFill>
                <a:latin typeface="Times New Roman"/>
              </a:rPr>
              <a:t>‹N°›</a:t>
            </a:fld>
            <a:endParaRPr lang="fr-FR"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1701076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5" y="0"/>
            <a:ext cx="3349287" cy="75596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340423" y="0"/>
            <a:ext cx="52923" cy="7559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78023" y="655171"/>
            <a:ext cx="2646164" cy="2519892"/>
          </a:xfrm>
        </p:spPr>
        <p:txBody>
          <a:bodyPr anchor="b">
            <a:normAutofit/>
          </a:bodyPr>
          <a:lstStyle>
            <a:lvl1pPr>
              <a:defRPr sz="3968" b="0">
                <a:solidFill>
                  <a:srgbClr val="FFFFFF"/>
                </a:solidFill>
              </a:defRPr>
            </a:lvl1pPr>
          </a:lstStyle>
          <a:p>
            <a:r>
              <a:rPr lang="fr-FR" smtClean="0"/>
              <a:t>Modifiez le style du titre</a:t>
            </a:r>
            <a:endParaRPr lang="en-US" dirty="0"/>
          </a:p>
        </p:txBody>
      </p:sp>
      <p:sp>
        <p:nvSpPr>
          <p:cNvPr id="3" name="Content Placeholder 2"/>
          <p:cNvSpPr>
            <a:spLocks noGrp="1"/>
          </p:cNvSpPr>
          <p:nvPr>
            <p:ph idx="1"/>
          </p:nvPr>
        </p:nvSpPr>
        <p:spPr>
          <a:xfrm>
            <a:off x="3969246" y="806365"/>
            <a:ext cx="5367933" cy="5795751"/>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378023" y="3225462"/>
            <a:ext cx="2646164" cy="3724858"/>
          </a:xfrm>
        </p:spPr>
        <p:txBody>
          <a:bodyPr lIns="91440" rIns="91440">
            <a:normAutofit/>
          </a:bodyPr>
          <a:lstStyle>
            <a:lvl1pPr marL="0" indent="0">
              <a:buNone/>
              <a:defRPr sz="1653">
                <a:solidFill>
                  <a:srgbClr val="FFFFFF"/>
                </a:solidFill>
              </a:defRPr>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fr-FR" smtClean="0"/>
              <a:t>Modifiez les styles du texte du masque</a:t>
            </a:r>
          </a:p>
        </p:txBody>
      </p:sp>
      <p:sp>
        <p:nvSpPr>
          <p:cNvPr id="5" name="Date Placeholder 4"/>
          <p:cNvSpPr>
            <a:spLocks noGrp="1"/>
          </p:cNvSpPr>
          <p:nvPr>
            <p:ph type="dt" sz="half" idx="10"/>
          </p:nvPr>
        </p:nvSpPr>
        <p:spPr>
          <a:xfrm>
            <a:off x="384896" y="7120718"/>
            <a:ext cx="2165045" cy="402483"/>
          </a:xfrm>
        </p:spPr>
        <p:txBody>
          <a:bodyPr/>
          <a:lstStyle>
            <a:lvl1pPr algn="l">
              <a:defRPr/>
            </a:lvl1pPr>
          </a:lstStyle>
          <a:p>
            <a:r>
              <a:rPr lang="fr-FR" sz="1400" b="0" strike="noStrike" spc="-1" smtClean="0">
                <a:solidFill>
                  <a:srgbClr val="000000"/>
                </a:solidFill>
                <a:uFill>
                  <a:solidFill>
                    <a:srgbClr val="FFFFFF"/>
                  </a:solidFill>
                </a:uFill>
                <a:latin typeface="Times New Roman"/>
              </a:rPr>
              <a:t>&lt;date/heure&gt;</a:t>
            </a:r>
            <a:endParaRPr lang="fr-FR" sz="1400" b="0" strike="noStrike" spc="-1">
              <a:solidFill>
                <a:srgbClr val="000000"/>
              </a:solidFill>
              <a:uFill>
                <a:solidFill>
                  <a:srgbClr val="FFFFFF"/>
                </a:solidFill>
              </a:uFill>
              <a:latin typeface="Times New Roman"/>
            </a:endParaRPr>
          </a:p>
        </p:txBody>
      </p:sp>
      <p:sp>
        <p:nvSpPr>
          <p:cNvPr id="6" name="Footer Placeholder 5"/>
          <p:cNvSpPr>
            <a:spLocks noGrp="1"/>
          </p:cNvSpPr>
          <p:nvPr>
            <p:ph type="ftr" sz="quarter" idx="11"/>
          </p:nvPr>
        </p:nvSpPr>
        <p:spPr>
          <a:xfrm>
            <a:off x="3969246" y="7120718"/>
            <a:ext cx="3843238" cy="402483"/>
          </a:xfrm>
        </p:spPr>
        <p:txBody>
          <a:bodyPr/>
          <a:lstStyle>
            <a:lvl1pPr algn="l">
              <a:defRPr>
                <a:solidFill>
                  <a:schemeClr val="tx2"/>
                </a:solidFill>
              </a:defRPr>
            </a:lvl1pPr>
          </a:lstStyle>
          <a:p>
            <a:pPr algn="ctr"/>
            <a:r>
              <a:rPr lang="fr-FR" sz="1400" b="0" strike="noStrike" spc="-1" smtClean="0">
                <a:solidFill>
                  <a:srgbClr val="000000"/>
                </a:solidFill>
                <a:uFill>
                  <a:solidFill>
                    <a:srgbClr val="FFFFFF"/>
                  </a:solidFill>
                </a:uFill>
                <a:latin typeface="Times New Roman"/>
              </a:rPr>
              <a:t>&lt;pied de page&gt;</a:t>
            </a:r>
            <a:endParaRPr lang="fr-FR" sz="1400" b="0" strike="noStrike" spc="-1">
              <a:solidFill>
                <a:srgbClr val="000000"/>
              </a:solidFill>
              <a:uFill>
                <a:solidFill>
                  <a:srgbClr val="FFFFFF"/>
                </a:solidFill>
              </a:uFill>
              <a:latin typeface="Times New Roman"/>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lgn="r"/>
            <a:fld id="{1C0BECE0-2CB3-47DB-922A-FC354B9C977B}" type="slidenum">
              <a:rPr lang="fr-FR" sz="1400" b="0" strike="noStrike" spc="-1" smtClean="0">
                <a:solidFill>
                  <a:srgbClr val="000000"/>
                </a:solidFill>
                <a:uFill>
                  <a:solidFill>
                    <a:srgbClr val="FFFFFF"/>
                  </a:solidFill>
                </a:uFill>
                <a:latin typeface="Times New Roman"/>
              </a:rPr>
              <a:t>‹N°›</a:t>
            </a:fld>
            <a:endParaRPr lang="fr-FR"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3980367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1" y="5459765"/>
            <a:ext cx="10078000" cy="209991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4" y="5417961"/>
            <a:ext cx="10078000" cy="7055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07256" y="5594160"/>
            <a:ext cx="8362194" cy="907161"/>
          </a:xfrm>
        </p:spPr>
        <p:txBody>
          <a:bodyPr tIns="0" bIns="0" anchor="b">
            <a:noAutofit/>
          </a:bodyPr>
          <a:lstStyle>
            <a:lvl1pPr>
              <a:defRPr sz="3968" b="0">
                <a:solidFill>
                  <a:srgbClr val="FFFFFF"/>
                </a:solidFill>
              </a:defRPr>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4" y="0"/>
            <a:ext cx="10080613" cy="5417961"/>
          </a:xfrm>
          <a:solidFill>
            <a:schemeClr val="bg2">
              <a:lumMod val="90000"/>
            </a:schemeClr>
          </a:solidFill>
        </p:spPr>
        <p:txBody>
          <a:bodyPr lIns="457200" tIns="457200"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907256" y="6511400"/>
            <a:ext cx="8366919" cy="655172"/>
          </a:xfrm>
        </p:spPr>
        <p:txBody>
          <a:bodyPr lIns="91440" tIns="0" rIns="91440" bIns="0">
            <a:normAutofit/>
          </a:bodyPr>
          <a:lstStyle>
            <a:lvl1pPr marL="0" indent="0">
              <a:spcBef>
                <a:spcPts val="0"/>
              </a:spcBef>
              <a:spcAft>
                <a:spcPts val="661"/>
              </a:spcAft>
              <a:buNone/>
              <a:defRPr sz="1653">
                <a:solidFill>
                  <a:srgbClr val="FFFFFF"/>
                </a:solidFill>
              </a:defRPr>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r>
              <a:rPr lang="fr-FR" sz="1400" b="0" strike="noStrike" spc="-1" smtClean="0">
                <a:solidFill>
                  <a:srgbClr val="000000"/>
                </a:solidFill>
                <a:uFill>
                  <a:solidFill>
                    <a:srgbClr val="FFFFFF"/>
                  </a:solidFill>
                </a:uFill>
                <a:latin typeface="Times New Roman"/>
              </a:rPr>
              <a:t>&lt;date/heure&gt;</a:t>
            </a:r>
            <a:endParaRPr lang="fr-FR" sz="1400" b="0" strike="noStrike" spc="-1">
              <a:solidFill>
                <a:srgbClr val="000000"/>
              </a:solidFill>
              <a:uFill>
                <a:solidFill>
                  <a:srgbClr val="FFFFFF"/>
                </a:solidFill>
              </a:uFill>
              <a:latin typeface="Times New Roman"/>
            </a:endParaRPr>
          </a:p>
        </p:txBody>
      </p:sp>
      <p:sp>
        <p:nvSpPr>
          <p:cNvPr id="6" name="Footer Placeholder 5"/>
          <p:cNvSpPr>
            <a:spLocks noGrp="1"/>
          </p:cNvSpPr>
          <p:nvPr>
            <p:ph type="ftr" sz="quarter" idx="11"/>
          </p:nvPr>
        </p:nvSpPr>
        <p:spPr/>
        <p:txBody>
          <a:bodyPr/>
          <a:lstStyle/>
          <a:p>
            <a:pPr algn="ctr"/>
            <a:r>
              <a:rPr lang="fr-FR" sz="1400" b="0" strike="noStrike" spc="-1" smtClean="0">
                <a:solidFill>
                  <a:srgbClr val="000000"/>
                </a:solidFill>
                <a:uFill>
                  <a:solidFill>
                    <a:srgbClr val="FFFFFF"/>
                  </a:solidFill>
                </a:uFill>
                <a:latin typeface="Times New Roman"/>
              </a:rPr>
              <a:t>&lt;pied de page&gt;</a:t>
            </a:r>
            <a:endParaRPr lang="fr-FR" sz="1400" b="0" strike="noStrike" spc="-1">
              <a:solidFill>
                <a:srgbClr val="000000"/>
              </a:solidFill>
              <a:uFill>
                <a:solidFill>
                  <a:srgbClr val="FFFFFF"/>
                </a:solidFill>
              </a:uFill>
              <a:latin typeface="Times New Roman"/>
            </a:endParaRPr>
          </a:p>
        </p:txBody>
      </p:sp>
      <p:sp>
        <p:nvSpPr>
          <p:cNvPr id="7" name="Slide Number Placeholder 6"/>
          <p:cNvSpPr>
            <a:spLocks noGrp="1"/>
          </p:cNvSpPr>
          <p:nvPr>
            <p:ph type="sldNum" sz="quarter" idx="12"/>
          </p:nvPr>
        </p:nvSpPr>
        <p:spPr/>
        <p:txBody>
          <a:bodyPr/>
          <a:lstStyle/>
          <a:p>
            <a:pPr algn="r"/>
            <a:fld id="{1C0BECE0-2CB3-47DB-922A-FC354B9C977B}" type="slidenum">
              <a:rPr lang="fr-FR" sz="1400" b="0" strike="noStrike" spc="-1" smtClean="0">
                <a:solidFill>
                  <a:srgbClr val="000000"/>
                </a:solidFill>
                <a:uFill>
                  <a:solidFill>
                    <a:srgbClr val="FFFFFF"/>
                  </a:solidFill>
                </a:uFill>
                <a:latin typeface="Times New Roman"/>
              </a:rPr>
              <a:t>‹N°›</a:t>
            </a:fld>
            <a:endParaRPr lang="fr-FR"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3854906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055697"/>
            <a:ext cx="10080626" cy="5039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982410"/>
            <a:ext cx="10080626" cy="727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07256" y="315928"/>
            <a:ext cx="8316516" cy="1599191"/>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907256" y="2034580"/>
            <a:ext cx="8316517" cy="4435009"/>
          </a:xfrm>
          <a:prstGeom prst="rect">
            <a:avLst/>
          </a:prstGeom>
        </p:spPr>
        <p:txBody>
          <a:bodyPr vert="horz" lIns="0" tIns="45720" rIns="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907258" y="7120718"/>
            <a:ext cx="2044130" cy="402483"/>
          </a:xfrm>
          <a:prstGeom prst="rect">
            <a:avLst/>
          </a:prstGeom>
        </p:spPr>
        <p:txBody>
          <a:bodyPr vert="horz" lIns="91440" tIns="45720" rIns="91440" bIns="45720" rtlCol="0" anchor="ctr"/>
          <a:lstStyle>
            <a:lvl1pPr algn="l">
              <a:defRPr sz="992">
                <a:solidFill>
                  <a:srgbClr val="FFFFFF"/>
                </a:solidFill>
              </a:defRPr>
            </a:lvl1pPr>
          </a:lstStyle>
          <a:p>
            <a:r>
              <a:rPr lang="fr-FR" sz="1400" b="0" strike="noStrike" spc="-1" smtClean="0">
                <a:solidFill>
                  <a:srgbClr val="000000"/>
                </a:solidFill>
                <a:uFill>
                  <a:solidFill>
                    <a:srgbClr val="FFFFFF"/>
                  </a:solidFill>
                </a:uFill>
                <a:latin typeface="Times New Roman"/>
              </a:rPr>
              <a:t>&lt;date/heure&gt;</a:t>
            </a:r>
            <a:endParaRPr lang="fr-FR" sz="1400" b="0" strike="noStrike" spc="-1">
              <a:solidFill>
                <a:srgbClr val="000000"/>
              </a:solidFill>
              <a:uFill>
                <a:solidFill>
                  <a:srgbClr val="FFFFFF"/>
                </a:solidFill>
              </a:uFill>
              <a:latin typeface="Times New Roman"/>
            </a:endParaRPr>
          </a:p>
        </p:txBody>
      </p:sp>
      <p:sp>
        <p:nvSpPr>
          <p:cNvPr id="5" name="Footer Placeholder 4"/>
          <p:cNvSpPr>
            <a:spLocks noGrp="1"/>
          </p:cNvSpPr>
          <p:nvPr>
            <p:ph type="ftr" sz="quarter" idx="3"/>
          </p:nvPr>
        </p:nvSpPr>
        <p:spPr>
          <a:xfrm>
            <a:off x="3047823" y="7120718"/>
            <a:ext cx="3987605" cy="402483"/>
          </a:xfrm>
          <a:prstGeom prst="rect">
            <a:avLst/>
          </a:prstGeom>
        </p:spPr>
        <p:txBody>
          <a:bodyPr vert="horz" lIns="91440" tIns="45720" rIns="91440" bIns="45720" rtlCol="0" anchor="ctr"/>
          <a:lstStyle>
            <a:lvl1pPr algn="ctr">
              <a:defRPr sz="992" cap="all" baseline="0">
                <a:solidFill>
                  <a:srgbClr val="FFFFFF"/>
                </a:solidFill>
              </a:defRPr>
            </a:lvl1pPr>
          </a:lstStyle>
          <a:p>
            <a:pPr algn="ctr"/>
            <a:r>
              <a:rPr lang="fr-FR" sz="1400" b="0" strike="noStrike" spc="-1" smtClean="0">
                <a:solidFill>
                  <a:srgbClr val="000000"/>
                </a:solidFill>
                <a:uFill>
                  <a:solidFill>
                    <a:srgbClr val="FFFFFF"/>
                  </a:solidFill>
                </a:uFill>
                <a:latin typeface="Times New Roman"/>
              </a:rPr>
              <a:t>&lt;pied de page&gt;</a:t>
            </a:r>
            <a:endParaRPr lang="fr-FR" sz="1400" b="0" strike="noStrike" spc="-1">
              <a:solidFill>
                <a:srgbClr val="000000"/>
              </a:solidFill>
              <a:uFill>
                <a:solidFill>
                  <a:srgbClr val="FFFFFF"/>
                </a:solidFill>
              </a:uFill>
              <a:latin typeface="Times New Roman"/>
            </a:endParaRPr>
          </a:p>
        </p:txBody>
      </p:sp>
      <p:sp>
        <p:nvSpPr>
          <p:cNvPr id="6" name="Slide Number Placeholder 5"/>
          <p:cNvSpPr>
            <a:spLocks noGrp="1"/>
          </p:cNvSpPr>
          <p:nvPr>
            <p:ph type="sldNum" sz="quarter" idx="4"/>
          </p:nvPr>
        </p:nvSpPr>
        <p:spPr>
          <a:xfrm>
            <a:off x="8185926" y="7120718"/>
            <a:ext cx="1084813" cy="402483"/>
          </a:xfrm>
          <a:prstGeom prst="rect">
            <a:avLst/>
          </a:prstGeom>
        </p:spPr>
        <p:txBody>
          <a:bodyPr vert="horz" lIns="91440" tIns="45720" rIns="91440" bIns="45720" rtlCol="0" anchor="ctr"/>
          <a:lstStyle>
            <a:lvl1pPr algn="r">
              <a:defRPr sz="1157">
                <a:solidFill>
                  <a:srgbClr val="FFFFFF"/>
                </a:solidFill>
              </a:defRPr>
            </a:lvl1pPr>
          </a:lstStyle>
          <a:p>
            <a:pPr algn="r"/>
            <a:fld id="{1C0BECE0-2CB3-47DB-922A-FC354B9C977B}" type="slidenum">
              <a:rPr lang="fr-FR" sz="1400" b="0" strike="noStrike" spc="-1" smtClean="0">
                <a:solidFill>
                  <a:srgbClr val="000000"/>
                </a:solidFill>
                <a:uFill>
                  <a:solidFill>
                    <a:srgbClr val="FFFFFF"/>
                  </a:solidFill>
                </a:uFill>
                <a:latin typeface="Times New Roman"/>
              </a:rPr>
              <a:t>‹N°›</a:t>
            </a:fld>
            <a:endParaRPr lang="fr-FR" sz="1400" b="0" strike="noStrike" spc="-1">
              <a:solidFill>
                <a:srgbClr val="000000"/>
              </a:solidFill>
              <a:uFill>
                <a:solidFill>
                  <a:srgbClr val="FFFFFF"/>
                </a:solidFill>
              </a:uFill>
              <a:latin typeface="Times New Roman"/>
            </a:endParaRPr>
          </a:p>
        </p:txBody>
      </p:sp>
      <p:cxnSp>
        <p:nvCxnSpPr>
          <p:cNvPr id="10" name="Straight Connector 9"/>
          <p:cNvCxnSpPr/>
          <p:nvPr/>
        </p:nvCxnSpPr>
        <p:spPr>
          <a:xfrm>
            <a:off x="986840" y="1915652"/>
            <a:ext cx="824091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5179951"/>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1007943" rtl="0" eaLnBrk="1" latinLnBrk="0" hangingPunct="1">
        <a:lnSpc>
          <a:spcPct val="85000"/>
        </a:lnSpc>
        <a:spcBef>
          <a:spcPct val="0"/>
        </a:spcBef>
        <a:buNone/>
        <a:defRPr sz="5291" kern="1200" spc="-55" baseline="0">
          <a:solidFill>
            <a:schemeClr val="tx1">
              <a:lumMod val="75000"/>
              <a:lumOff val="25000"/>
            </a:schemeClr>
          </a:solidFill>
          <a:latin typeface="+mj-lt"/>
          <a:ea typeface="+mj-ea"/>
          <a:cs typeface="+mj-cs"/>
        </a:defRPr>
      </a:lvl1pPr>
    </p:titleStyle>
    <p:bodyStyle>
      <a:lvl1pPr marL="100794" indent="-100794" algn="l" defTabSz="1007943" rtl="0" eaLnBrk="1" latinLnBrk="0" hangingPunct="1">
        <a:lnSpc>
          <a:spcPct val="90000"/>
        </a:lnSpc>
        <a:spcBef>
          <a:spcPts val="1323"/>
        </a:spcBef>
        <a:spcAft>
          <a:spcPts val="220"/>
        </a:spcAft>
        <a:buClr>
          <a:schemeClr val="accent1"/>
        </a:buClr>
        <a:buSzPct val="100000"/>
        <a:buFont typeface="Calibri" panose="020F0502020204030204" pitchFamily="34" charset="0"/>
        <a:buChar char=" "/>
        <a:defRPr sz="2205" kern="1200">
          <a:solidFill>
            <a:schemeClr val="tx1">
              <a:lumMod val="75000"/>
              <a:lumOff val="25000"/>
            </a:schemeClr>
          </a:solidFill>
          <a:latin typeface="+mn-lt"/>
          <a:ea typeface="+mn-ea"/>
          <a:cs typeface="+mn-cs"/>
        </a:defRPr>
      </a:lvl1pPr>
      <a:lvl2pPr marL="423336" indent="-201589" algn="l" defTabSz="1007943" rtl="0" eaLnBrk="1" latinLnBrk="0" hangingPunct="1">
        <a:lnSpc>
          <a:spcPct val="90000"/>
        </a:lnSpc>
        <a:spcBef>
          <a:spcPts val="220"/>
        </a:spcBef>
        <a:spcAft>
          <a:spcPts val="441"/>
        </a:spcAft>
        <a:buClr>
          <a:schemeClr val="accent1"/>
        </a:buClr>
        <a:buFont typeface="Calibri" pitchFamily="34" charset="0"/>
        <a:buChar char="◦"/>
        <a:defRPr sz="1984" kern="1200">
          <a:solidFill>
            <a:schemeClr val="tx1">
              <a:lumMod val="75000"/>
              <a:lumOff val="25000"/>
            </a:schemeClr>
          </a:solidFill>
          <a:latin typeface="+mn-lt"/>
          <a:ea typeface="+mn-ea"/>
          <a:cs typeface="+mn-cs"/>
        </a:defRPr>
      </a:lvl2pPr>
      <a:lvl3pPr marL="624925" indent="-201589" algn="l" defTabSz="1007943" rtl="0" eaLnBrk="1" latinLnBrk="0" hangingPunct="1">
        <a:lnSpc>
          <a:spcPct val="90000"/>
        </a:lnSpc>
        <a:spcBef>
          <a:spcPts val="220"/>
        </a:spcBef>
        <a:spcAft>
          <a:spcPts val="441"/>
        </a:spcAft>
        <a:buClr>
          <a:schemeClr val="accent1"/>
        </a:buClr>
        <a:buFont typeface="Calibri" pitchFamily="34" charset="0"/>
        <a:buChar char="◦"/>
        <a:defRPr sz="1543" kern="1200">
          <a:solidFill>
            <a:schemeClr val="tx1">
              <a:lumMod val="75000"/>
              <a:lumOff val="25000"/>
            </a:schemeClr>
          </a:solidFill>
          <a:latin typeface="+mn-lt"/>
          <a:ea typeface="+mn-ea"/>
          <a:cs typeface="+mn-cs"/>
        </a:defRPr>
      </a:lvl3pPr>
      <a:lvl4pPr marL="826513" indent="-201589" algn="l" defTabSz="1007943" rtl="0" eaLnBrk="1" latinLnBrk="0" hangingPunct="1">
        <a:lnSpc>
          <a:spcPct val="90000"/>
        </a:lnSpc>
        <a:spcBef>
          <a:spcPts val="220"/>
        </a:spcBef>
        <a:spcAft>
          <a:spcPts val="441"/>
        </a:spcAft>
        <a:buClr>
          <a:schemeClr val="accent1"/>
        </a:buClr>
        <a:buFont typeface="Calibri" pitchFamily="34" charset="0"/>
        <a:buChar char="◦"/>
        <a:defRPr sz="1543" kern="1200">
          <a:solidFill>
            <a:schemeClr val="tx1">
              <a:lumMod val="75000"/>
              <a:lumOff val="25000"/>
            </a:schemeClr>
          </a:solidFill>
          <a:latin typeface="+mn-lt"/>
          <a:ea typeface="+mn-ea"/>
          <a:cs typeface="+mn-cs"/>
        </a:defRPr>
      </a:lvl4pPr>
      <a:lvl5pPr marL="1028102" indent="-201589" algn="l" defTabSz="1007943" rtl="0" eaLnBrk="1" latinLnBrk="0" hangingPunct="1">
        <a:lnSpc>
          <a:spcPct val="90000"/>
        </a:lnSpc>
        <a:spcBef>
          <a:spcPts val="220"/>
        </a:spcBef>
        <a:spcAft>
          <a:spcPts val="441"/>
        </a:spcAft>
        <a:buClr>
          <a:schemeClr val="accent1"/>
        </a:buClr>
        <a:buFont typeface="Calibri" pitchFamily="34" charset="0"/>
        <a:buChar char="◦"/>
        <a:defRPr sz="1543" kern="1200">
          <a:solidFill>
            <a:schemeClr val="tx1">
              <a:lumMod val="75000"/>
              <a:lumOff val="25000"/>
            </a:schemeClr>
          </a:solidFill>
          <a:latin typeface="+mn-lt"/>
          <a:ea typeface="+mn-ea"/>
          <a:cs typeface="+mn-cs"/>
        </a:defRPr>
      </a:lvl5pPr>
      <a:lvl6pPr marL="1212530" indent="-251986" algn="l" defTabSz="1007943" rtl="0" eaLnBrk="1" latinLnBrk="0" hangingPunct="1">
        <a:lnSpc>
          <a:spcPct val="90000"/>
        </a:lnSpc>
        <a:spcBef>
          <a:spcPts val="220"/>
        </a:spcBef>
        <a:spcAft>
          <a:spcPts val="441"/>
        </a:spcAft>
        <a:buClr>
          <a:schemeClr val="accent1"/>
        </a:buClr>
        <a:buFont typeface="Calibri" pitchFamily="34" charset="0"/>
        <a:buChar char="◦"/>
        <a:defRPr sz="1543" kern="1200">
          <a:solidFill>
            <a:schemeClr val="tx1">
              <a:lumMod val="75000"/>
              <a:lumOff val="25000"/>
            </a:schemeClr>
          </a:solidFill>
          <a:latin typeface="+mn-lt"/>
          <a:ea typeface="+mn-ea"/>
          <a:cs typeface="+mn-cs"/>
        </a:defRPr>
      </a:lvl6pPr>
      <a:lvl7pPr marL="1432990" indent="-251986" algn="l" defTabSz="1007943" rtl="0" eaLnBrk="1" latinLnBrk="0" hangingPunct="1">
        <a:lnSpc>
          <a:spcPct val="90000"/>
        </a:lnSpc>
        <a:spcBef>
          <a:spcPts val="220"/>
        </a:spcBef>
        <a:spcAft>
          <a:spcPts val="441"/>
        </a:spcAft>
        <a:buClr>
          <a:schemeClr val="accent1"/>
        </a:buClr>
        <a:buFont typeface="Calibri" pitchFamily="34" charset="0"/>
        <a:buChar char="◦"/>
        <a:defRPr sz="1543" kern="1200">
          <a:solidFill>
            <a:schemeClr val="tx1">
              <a:lumMod val="75000"/>
              <a:lumOff val="25000"/>
            </a:schemeClr>
          </a:solidFill>
          <a:latin typeface="+mn-lt"/>
          <a:ea typeface="+mn-ea"/>
          <a:cs typeface="+mn-cs"/>
        </a:defRPr>
      </a:lvl7pPr>
      <a:lvl8pPr marL="1653450" indent="-251986" algn="l" defTabSz="1007943" rtl="0" eaLnBrk="1" latinLnBrk="0" hangingPunct="1">
        <a:lnSpc>
          <a:spcPct val="90000"/>
        </a:lnSpc>
        <a:spcBef>
          <a:spcPts val="220"/>
        </a:spcBef>
        <a:spcAft>
          <a:spcPts val="441"/>
        </a:spcAft>
        <a:buClr>
          <a:schemeClr val="accent1"/>
        </a:buClr>
        <a:buFont typeface="Calibri" pitchFamily="34" charset="0"/>
        <a:buChar char="◦"/>
        <a:defRPr sz="1543" kern="1200">
          <a:solidFill>
            <a:schemeClr val="tx1">
              <a:lumMod val="75000"/>
              <a:lumOff val="25000"/>
            </a:schemeClr>
          </a:solidFill>
          <a:latin typeface="+mn-lt"/>
          <a:ea typeface="+mn-ea"/>
          <a:cs typeface="+mn-cs"/>
        </a:defRPr>
      </a:lvl8pPr>
      <a:lvl9pPr marL="1873910" indent="-251986" algn="l" defTabSz="1007943" rtl="0" eaLnBrk="1" latinLnBrk="0" hangingPunct="1">
        <a:lnSpc>
          <a:spcPct val="90000"/>
        </a:lnSpc>
        <a:spcBef>
          <a:spcPts val="220"/>
        </a:spcBef>
        <a:spcAft>
          <a:spcPts val="441"/>
        </a:spcAft>
        <a:buClr>
          <a:schemeClr val="accent1"/>
        </a:buClr>
        <a:buFont typeface="Calibri" pitchFamily="34" charset="0"/>
        <a:buChar char="◦"/>
        <a:defRPr sz="1543" kern="1200">
          <a:solidFill>
            <a:schemeClr val="tx1">
              <a:lumMod val="75000"/>
              <a:lumOff val="25000"/>
            </a:schemeClr>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480060" y="2324465"/>
            <a:ext cx="4132580" cy="2862322"/>
          </a:xfrm>
          <a:prstGeom prst="rect">
            <a:avLst/>
          </a:prstGeom>
          <a:solidFill>
            <a:schemeClr val="accent2">
              <a:lumMod val="20000"/>
              <a:lumOff val="80000"/>
            </a:schemeClr>
          </a:solidFill>
        </p:spPr>
        <p:txBody>
          <a:bodyPr wrap="square" rtlCol="0">
            <a:spAutoFit/>
          </a:bodyPr>
          <a:lstStyle/>
          <a:p>
            <a:pPr marL="285750" indent="-285750" algn="just">
              <a:buFont typeface="Wingdings" panose="05000000000000000000" pitchFamily="2" charset="2"/>
              <a:buChar char="Ø"/>
            </a:pPr>
            <a:r>
              <a:rPr lang="fr-FR" sz="2400" b="1" dirty="0" smtClean="0">
                <a:solidFill>
                  <a:srgbClr val="FF0000"/>
                </a:solidFill>
              </a:rPr>
              <a:t>Indépendance</a:t>
            </a:r>
            <a:r>
              <a:rPr lang="fr-FR" sz="2400" b="1" dirty="0" smtClean="0"/>
              <a:t> </a:t>
            </a:r>
            <a:r>
              <a:rPr lang="fr-FR" b="1" dirty="0" smtClean="0"/>
              <a:t>:</a:t>
            </a:r>
            <a:r>
              <a:rPr lang="fr-FR" dirty="0" smtClean="0"/>
              <a:t>  ne relève pas de l’état</a:t>
            </a:r>
          </a:p>
          <a:p>
            <a:pPr marL="285750" indent="-285750" algn="just">
              <a:buFont typeface="Wingdings" panose="05000000000000000000" pitchFamily="2" charset="2"/>
              <a:buChar char="Ø"/>
            </a:pPr>
            <a:endParaRPr lang="fr-FR" dirty="0" smtClean="0"/>
          </a:p>
          <a:p>
            <a:pPr marL="285750" indent="-285750" algn="just">
              <a:buFont typeface="Wingdings" panose="05000000000000000000" pitchFamily="2" charset="2"/>
              <a:buChar char="Ø"/>
            </a:pPr>
            <a:r>
              <a:rPr lang="fr-FR" sz="2400" b="1" dirty="0" smtClean="0">
                <a:solidFill>
                  <a:srgbClr val="FF0000"/>
                </a:solidFill>
              </a:rPr>
              <a:t>Démocratie</a:t>
            </a:r>
            <a:r>
              <a:rPr lang="fr-FR" dirty="0" smtClean="0"/>
              <a:t> : gérée par des représentants élus par les travailleurs</a:t>
            </a:r>
          </a:p>
          <a:p>
            <a:pPr marL="285750" indent="-285750" algn="just">
              <a:buFont typeface="Wingdings" panose="05000000000000000000" pitchFamily="2" charset="2"/>
              <a:buChar char="Ø"/>
            </a:pPr>
            <a:endParaRPr lang="fr-FR" dirty="0" smtClean="0"/>
          </a:p>
          <a:p>
            <a:pPr marL="285750" indent="-285750" algn="just">
              <a:buFont typeface="Wingdings" panose="05000000000000000000" pitchFamily="2" charset="2"/>
              <a:buChar char="Ø"/>
            </a:pPr>
            <a:r>
              <a:rPr lang="fr-FR" sz="2400" b="1" dirty="0" smtClean="0">
                <a:solidFill>
                  <a:srgbClr val="FF0000"/>
                </a:solidFill>
              </a:rPr>
              <a:t>Financement</a:t>
            </a:r>
            <a:r>
              <a:rPr lang="fr-FR" dirty="0" smtClean="0"/>
              <a:t> : assuré par les richesses produites par le travail dans les entreprises</a:t>
            </a:r>
            <a:endParaRPr lang="fr-FR" dirty="0"/>
          </a:p>
        </p:txBody>
      </p:sp>
      <p:sp>
        <p:nvSpPr>
          <p:cNvPr id="11" name="ZoneTexte 10"/>
          <p:cNvSpPr txBox="1"/>
          <p:nvPr/>
        </p:nvSpPr>
        <p:spPr>
          <a:xfrm>
            <a:off x="1658620" y="1020370"/>
            <a:ext cx="7028180" cy="830997"/>
          </a:xfrm>
          <a:prstGeom prst="rect">
            <a:avLst/>
          </a:prstGeom>
          <a:noFill/>
        </p:spPr>
        <p:txBody>
          <a:bodyPr wrap="square" rtlCol="0">
            <a:spAutoFit/>
          </a:bodyPr>
          <a:lstStyle/>
          <a:p>
            <a:pPr algn="ctr"/>
            <a:r>
              <a:rPr lang="fr-FR" sz="2400" b="1" dirty="0" smtClean="0"/>
              <a:t>Qu’en est t-il de ses principes fondateurs et de l’originalité de son système ?</a:t>
            </a:r>
            <a:endParaRPr lang="fr-FR" sz="2400" b="1" dirty="0"/>
          </a:p>
        </p:txBody>
      </p:sp>
      <p:sp>
        <p:nvSpPr>
          <p:cNvPr id="10" name="ZoneTexte 9"/>
          <p:cNvSpPr txBox="1"/>
          <p:nvPr/>
        </p:nvSpPr>
        <p:spPr>
          <a:xfrm>
            <a:off x="13334" y="5871990"/>
            <a:ext cx="10067291" cy="707886"/>
          </a:xfrm>
          <a:prstGeom prst="rect">
            <a:avLst/>
          </a:prstGeom>
          <a:noFill/>
        </p:spPr>
        <p:txBody>
          <a:bodyPr wrap="square" rtlCol="0">
            <a:spAutoFit/>
          </a:bodyPr>
          <a:lstStyle/>
          <a:p>
            <a:pPr algn="ctr"/>
            <a:r>
              <a:rPr lang="fr-FR" sz="4000" b="1" dirty="0" smtClean="0">
                <a:solidFill>
                  <a:srgbClr val="FF0000"/>
                </a:solidFill>
              </a:rPr>
              <a:t>Qui gouverne la Sécurité Sociale aujourd’hui ?</a:t>
            </a:r>
            <a:endParaRPr lang="fr-FR" sz="4000" b="1" dirty="0">
              <a:solidFill>
                <a:srgbClr val="FF0000"/>
              </a:solidFill>
            </a:endParaRPr>
          </a:p>
        </p:txBody>
      </p:sp>
      <p:sp>
        <p:nvSpPr>
          <p:cNvPr id="12" name="Rectangle 11"/>
          <p:cNvSpPr/>
          <p:nvPr/>
        </p:nvSpPr>
        <p:spPr>
          <a:xfrm>
            <a:off x="5172710" y="2687748"/>
            <a:ext cx="4276725" cy="2900794"/>
          </a:xfrm>
          <a:prstGeom prst="rect">
            <a:avLst/>
          </a:prstGeom>
          <a:solidFill>
            <a:schemeClr val="accent1">
              <a:lumMod val="20000"/>
              <a:lumOff val="80000"/>
            </a:schemeClr>
          </a:solidFill>
        </p:spPr>
        <p:txBody>
          <a:bodyPr wrap="square">
            <a:spAutoFit/>
          </a:bodyPr>
          <a:lstStyle/>
          <a:p>
            <a:pPr marL="342900" indent="-342900" algn="just">
              <a:lnSpc>
                <a:spcPct val="100000"/>
              </a:lnSpc>
              <a:spcBef>
                <a:spcPts val="499"/>
              </a:spcBef>
              <a:buClr>
                <a:srgbClr val="C00000"/>
              </a:buClr>
              <a:buFont typeface="Wingdings" panose="05000000000000000000" pitchFamily="2" charset="2"/>
              <a:buChar char="§"/>
            </a:pPr>
            <a:r>
              <a:rPr lang="fr-FR" sz="2000" b="1" spc="-1" dirty="0">
                <a:solidFill>
                  <a:srgbClr val="C00000"/>
                </a:solidFill>
                <a:uFill>
                  <a:solidFill>
                    <a:srgbClr val="FFFFFF"/>
                  </a:solidFill>
                </a:uFill>
                <a:latin typeface="Calibri" panose="020F0502020204030204" pitchFamily="34" charset="0"/>
                <a:cs typeface="Calibri" panose="020F0502020204030204" pitchFamily="34" charset="0"/>
              </a:rPr>
              <a:t>Unicité</a:t>
            </a:r>
            <a:r>
              <a:rPr lang="fr-FR" b="1" spc="-1" dirty="0">
                <a:solidFill>
                  <a:srgbClr val="C00000"/>
                </a:solidFill>
                <a:uFill>
                  <a:solidFill>
                    <a:srgbClr val="FFFFFF"/>
                  </a:solidFill>
                </a:uFill>
                <a:latin typeface="Calibri" panose="020F0502020204030204" pitchFamily="34" charset="0"/>
                <a:cs typeface="Calibri" panose="020F0502020204030204" pitchFamily="34" charset="0"/>
              </a:rPr>
              <a:t> :</a:t>
            </a:r>
            <a:r>
              <a:rPr lang="fr-FR" spc="-1" dirty="0">
                <a:solidFill>
                  <a:srgbClr val="C00000"/>
                </a:solidFill>
                <a:uFill>
                  <a:solidFill>
                    <a:srgbClr val="FFFFFF"/>
                  </a:solidFill>
                </a:uFill>
                <a:latin typeface="Calibri" panose="020F0502020204030204" pitchFamily="34" charset="0"/>
                <a:cs typeface="Calibri" panose="020F0502020204030204" pitchFamily="34" charset="0"/>
              </a:rPr>
              <a:t> </a:t>
            </a:r>
            <a:r>
              <a:rPr lang="fr-FR" spc="-1" dirty="0">
                <a:solidFill>
                  <a:srgbClr val="000000"/>
                </a:solidFill>
                <a:uFill>
                  <a:solidFill>
                    <a:srgbClr val="FFFFFF"/>
                  </a:solidFill>
                </a:uFill>
                <a:latin typeface="Calibri" panose="020F0502020204030204" pitchFamily="34" charset="0"/>
                <a:cs typeface="Calibri" panose="020F0502020204030204" pitchFamily="34" charset="0"/>
              </a:rPr>
              <a:t>Un système unique </a:t>
            </a:r>
            <a:r>
              <a:rPr lang="fr-FR" spc="-1" dirty="0" smtClean="0">
                <a:solidFill>
                  <a:srgbClr val="000000"/>
                </a:solidFill>
                <a:uFill>
                  <a:solidFill>
                    <a:srgbClr val="FFFFFF"/>
                  </a:solidFill>
                </a:uFill>
                <a:latin typeface="Calibri" panose="020F0502020204030204" pitchFamily="34" charset="0"/>
                <a:cs typeface="Calibri" panose="020F0502020204030204" pitchFamily="34" charset="0"/>
              </a:rPr>
              <a:t>= La SECURITE SOCIALE </a:t>
            </a:r>
            <a:endParaRPr lang="fr-FR" spc="-1" dirty="0">
              <a:solidFill>
                <a:srgbClr val="000000"/>
              </a:solidFill>
              <a:uFill>
                <a:solidFill>
                  <a:srgbClr val="FFFFFF"/>
                </a:solidFill>
              </a:uFill>
              <a:latin typeface="Calibri" panose="020F0502020204030204" pitchFamily="34" charset="0"/>
              <a:cs typeface="Calibri" panose="020F0502020204030204" pitchFamily="34" charset="0"/>
            </a:endParaRPr>
          </a:p>
          <a:p>
            <a:pPr marL="339480" indent="-339480" algn="just">
              <a:lnSpc>
                <a:spcPct val="100000"/>
              </a:lnSpc>
              <a:spcBef>
                <a:spcPts val="499"/>
              </a:spcBef>
              <a:buClr>
                <a:srgbClr val="C00000"/>
              </a:buClr>
              <a:buFont typeface="Wingdings" charset="2"/>
              <a:buChar char=""/>
            </a:pPr>
            <a:r>
              <a:rPr lang="fr-FR" sz="2000" b="1" spc="-1" dirty="0">
                <a:solidFill>
                  <a:srgbClr val="C00000"/>
                </a:solidFill>
                <a:uFill>
                  <a:solidFill>
                    <a:srgbClr val="FFFFFF"/>
                  </a:solidFill>
                </a:uFill>
                <a:latin typeface="Calibri" panose="020F0502020204030204" pitchFamily="34" charset="0"/>
                <a:cs typeface="Calibri" panose="020F0502020204030204" pitchFamily="34" charset="0"/>
              </a:rPr>
              <a:t>Universalité</a:t>
            </a:r>
            <a:r>
              <a:rPr lang="fr-FR" b="1" spc="-1" dirty="0">
                <a:solidFill>
                  <a:srgbClr val="C00000"/>
                </a:solidFill>
                <a:uFill>
                  <a:solidFill>
                    <a:srgbClr val="FFFFFF"/>
                  </a:solidFill>
                </a:uFill>
                <a:latin typeface="Calibri" panose="020F0502020204030204" pitchFamily="34" charset="0"/>
                <a:cs typeface="Calibri" panose="020F0502020204030204" pitchFamily="34" charset="0"/>
              </a:rPr>
              <a:t> : </a:t>
            </a:r>
            <a:r>
              <a:rPr lang="fr-FR" spc="-1" dirty="0">
                <a:solidFill>
                  <a:srgbClr val="000000"/>
                </a:solidFill>
                <a:uFill>
                  <a:solidFill>
                    <a:srgbClr val="FFFFFF"/>
                  </a:solidFill>
                </a:uFill>
                <a:latin typeface="Calibri" panose="020F0502020204030204" pitchFamily="34" charset="0"/>
                <a:cs typeface="Calibri" panose="020F0502020204030204" pitchFamily="34" charset="0"/>
              </a:rPr>
              <a:t>intégralité des aléas "</a:t>
            </a:r>
            <a:r>
              <a:rPr lang="fr-FR" i="1" spc="-1" dirty="0">
                <a:solidFill>
                  <a:srgbClr val="000000"/>
                </a:solidFill>
                <a:uFill>
                  <a:solidFill>
                    <a:srgbClr val="FFFFFF"/>
                  </a:solidFill>
                </a:uFill>
                <a:latin typeface="Calibri" panose="020F0502020204030204" pitchFamily="34" charset="0"/>
                <a:cs typeface="Calibri" panose="020F0502020204030204" pitchFamily="34" charset="0"/>
              </a:rPr>
              <a:t>de la vie à la mort</a:t>
            </a:r>
            <a:r>
              <a:rPr lang="fr-FR" spc="-1" dirty="0">
                <a:solidFill>
                  <a:srgbClr val="000000"/>
                </a:solidFill>
                <a:uFill>
                  <a:solidFill>
                    <a:srgbClr val="FFFFFF"/>
                  </a:solidFill>
                </a:uFill>
                <a:latin typeface="Calibri" panose="020F0502020204030204" pitchFamily="34" charset="0"/>
                <a:cs typeface="Calibri" panose="020F0502020204030204" pitchFamily="34" charset="0"/>
              </a:rPr>
              <a:t>"</a:t>
            </a:r>
          </a:p>
          <a:p>
            <a:pPr marL="339480" indent="-339480" algn="just">
              <a:lnSpc>
                <a:spcPct val="100000"/>
              </a:lnSpc>
              <a:spcBef>
                <a:spcPts val="499"/>
              </a:spcBef>
              <a:buClr>
                <a:srgbClr val="C00000"/>
              </a:buClr>
              <a:buFont typeface="Wingdings" charset="2"/>
              <a:buChar char=""/>
            </a:pPr>
            <a:r>
              <a:rPr lang="fr-FR" sz="2000" b="1" spc="-1" dirty="0">
                <a:solidFill>
                  <a:srgbClr val="C00000"/>
                </a:solidFill>
                <a:uFill>
                  <a:solidFill>
                    <a:srgbClr val="FFFFFF"/>
                  </a:solidFill>
                </a:uFill>
                <a:latin typeface="Calibri" panose="020F0502020204030204" pitchFamily="34" charset="0"/>
                <a:cs typeface="Calibri" panose="020F0502020204030204" pitchFamily="34" charset="0"/>
              </a:rPr>
              <a:t>Uniformité </a:t>
            </a:r>
            <a:r>
              <a:rPr lang="fr-FR" b="1" spc="-1" dirty="0">
                <a:solidFill>
                  <a:srgbClr val="C00000"/>
                </a:solidFill>
                <a:uFill>
                  <a:solidFill>
                    <a:srgbClr val="FFFFFF"/>
                  </a:solidFill>
                </a:uFill>
                <a:latin typeface="Calibri" panose="020F0502020204030204" pitchFamily="34" charset="0"/>
                <a:cs typeface="Calibri" panose="020F0502020204030204" pitchFamily="34" charset="0"/>
              </a:rPr>
              <a:t>: </a:t>
            </a:r>
            <a:r>
              <a:rPr lang="fr-FR" spc="-1" dirty="0">
                <a:solidFill>
                  <a:srgbClr val="000000"/>
                </a:solidFill>
                <a:uFill>
                  <a:solidFill>
                    <a:srgbClr val="FFFFFF"/>
                  </a:solidFill>
                </a:uFill>
                <a:latin typeface="Calibri" panose="020F0502020204030204" pitchFamily="34" charset="0"/>
                <a:cs typeface="Calibri" panose="020F0502020204030204" pitchFamily="34" charset="0"/>
              </a:rPr>
              <a:t>le même droit aux prestations pour tous</a:t>
            </a:r>
          </a:p>
          <a:p>
            <a:pPr marL="339480" indent="-339480" algn="just">
              <a:lnSpc>
                <a:spcPct val="100000"/>
              </a:lnSpc>
              <a:spcBef>
                <a:spcPts val="499"/>
              </a:spcBef>
              <a:buClr>
                <a:srgbClr val="C00000"/>
              </a:buClr>
              <a:buFont typeface="Wingdings" charset="2"/>
              <a:buChar char=""/>
            </a:pPr>
            <a:r>
              <a:rPr lang="fr-FR" sz="2000" b="1" spc="-1" dirty="0">
                <a:solidFill>
                  <a:srgbClr val="C00000"/>
                </a:solidFill>
                <a:uFill>
                  <a:solidFill>
                    <a:srgbClr val="FFFFFF"/>
                  </a:solidFill>
                </a:uFill>
                <a:latin typeface="Calibri" panose="020F0502020204030204" pitchFamily="34" charset="0"/>
                <a:cs typeface="Calibri" panose="020F0502020204030204" pitchFamily="34" charset="0"/>
              </a:rPr>
              <a:t>Solidarité </a:t>
            </a:r>
            <a:r>
              <a:rPr lang="fr-FR" b="1" spc="-1" dirty="0">
                <a:solidFill>
                  <a:srgbClr val="C00000"/>
                </a:solidFill>
                <a:uFill>
                  <a:solidFill>
                    <a:srgbClr val="FFFFFF"/>
                  </a:solidFill>
                </a:uFill>
                <a:latin typeface="Calibri" panose="020F0502020204030204" pitchFamily="34" charset="0"/>
                <a:cs typeface="Calibri" panose="020F0502020204030204" pitchFamily="34" charset="0"/>
              </a:rPr>
              <a:t>: </a:t>
            </a:r>
            <a:r>
              <a:rPr lang="fr-FR" spc="-1" dirty="0">
                <a:solidFill>
                  <a:srgbClr val="000000"/>
                </a:solidFill>
                <a:uFill>
                  <a:solidFill>
                    <a:srgbClr val="FFFFFF"/>
                  </a:solidFill>
                </a:uFill>
                <a:latin typeface="Calibri" panose="020F0502020204030204" pitchFamily="34" charset="0"/>
                <a:cs typeface="Calibri" panose="020F0502020204030204" pitchFamily="34" charset="0"/>
              </a:rPr>
              <a:t>entre les générations, entre les malades et les bien portants, entre les chargés de famille et les autres…</a:t>
            </a:r>
          </a:p>
        </p:txBody>
      </p:sp>
      <p:pic>
        <p:nvPicPr>
          <p:cNvPr id="7" name="Image 6">
            <a:extLst>
              <a:ext uri="{FF2B5EF4-FFF2-40B4-BE49-F238E27FC236}">
                <a16:creationId xmlns="" xmlns:a16="http://schemas.microsoft.com/office/drawing/2014/main" id="{904BF482-B99E-312E-047F-DDF7E7A654E9}"/>
              </a:ext>
            </a:extLst>
          </p:cNvPr>
          <p:cNvPicPr>
            <a:picLocks noChangeAspect="1"/>
          </p:cNvPicPr>
          <p:nvPr/>
        </p:nvPicPr>
        <p:blipFill>
          <a:blip r:embed="rId3"/>
          <a:stretch>
            <a:fillRect/>
          </a:stretch>
        </p:blipFill>
        <p:spPr>
          <a:xfrm>
            <a:off x="176140" y="173440"/>
            <a:ext cx="1609483" cy="1188823"/>
          </a:xfrm>
          <a:prstGeom prst="rect">
            <a:avLst/>
          </a:prstGeom>
        </p:spPr>
      </p:pic>
      <p:sp>
        <p:nvSpPr>
          <p:cNvPr id="8" name="TextShape 1"/>
          <p:cNvSpPr txBox="1"/>
          <p:nvPr/>
        </p:nvSpPr>
        <p:spPr>
          <a:xfrm>
            <a:off x="1605280" y="157872"/>
            <a:ext cx="7599680" cy="820198"/>
          </a:xfrm>
          <a:prstGeom prst="rect">
            <a:avLst/>
          </a:prstGeom>
          <a:noFill/>
          <a:ln>
            <a:noFill/>
          </a:ln>
        </p:spPr>
        <p:txBody>
          <a:bodyPr lIns="0" tIns="0" rIns="0" bIns="0" anchor="ctr"/>
          <a:lstStyle/>
          <a:p>
            <a:pPr algn="ctr"/>
            <a:r>
              <a:rPr lang="fr-FR" sz="3600" spc="-1" dirty="0" smtClean="0">
                <a:solidFill>
                  <a:srgbClr val="FF3333"/>
                </a:solidFill>
                <a:uFill>
                  <a:solidFill>
                    <a:srgbClr val="FFFFFF"/>
                  </a:solidFill>
                </a:uFill>
                <a:latin typeface="Berlin Sans FB"/>
              </a:rPr>
              <a:t>LA SECURITE SOCIALE AUJOURD’HUI</a:t>
            </a:r>
            <a:endParaRPr lang="fr-FR" sz="3600" b="0" strike="noStrike"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201547027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Shape 1"/>
          <p:cNvSpPr txBox="1"/>
          <p:nvPr/>
        </p:nvSpPr>
        <p:spPr>
          <a:xfrm>
            <a:off x="766234" y="0"/>
            <a:ext cx="8547097" cy="679271"/>
          </a:xfrm>
          <a:prstGeom prst="rect">
            <a:avLst/>
          </a:prstGeom>
          <a:noFill/>
          <a:ln>
            <a:noFill/>
          </a:ln>
        </p:spPr>
        <p:txBody>
          <a:bodyPr lIns="0" tIns="0" rIns="0" bIns="0" anchor="ctr"/>
          <a:lstStyle/>
          <a:p>
            <a:pPr algn="ctr"/>
            <a:r>
              <a:rPr lang="fr-FR" sz="3600" b="0" strike="noStrike" spc="-1" dirty="0" smtClean="0">
                <a:solidFill>
                  <a:srgbClr val="FF3333"/>
                </a:solidFill>
                <a:uFill>
                  <a:solidFill>
                    <a:srgbClr val="FFFFFF"/>
                  </a:solidFill>
                </a:uFill>
                <a:latin typeface="Berlin Sans FB"/>
              </a:rPr>
              <a:t>GOUVERNANCE DE LA SECURITE SOCIALE</a:t>
            </a:r>
            <a:endParaRPr lang="fr-FR" sz="3600" b="0" strike="noStrike" spc="-1" dirty="0">
              <a:solidFill>
                <a:srgbClr val="000000"/>
              </a:solidFill>
              <a:uFill>
                <a:solidFill>
                  <a:srgbClr val="FFFFFF"/>
                </a:solidFill>
              </a:uFill>
              <a:latin typeface="Arial"/>
            </a:endParaRPr>
          </a:p>
        </p:txBody>
      </p:sp>
      <p:sp>
        <p:nvSpPr>
          <p:cNvPr id="4" name="ZoneTexte 3"/>
          <p:cNvSpPr txBox="1"/>
          <p:nvPr/>
        </p:nvSpPr>
        <p:spPr>
          <a:xfrm>
            <a:off x="630342" y="679271"/>
            <a:ext cx="8818879" cy="1200329"/>
          </a:xfrm>
          <a:prstGeom prst="rect">
            <a:avLst/>
          </a:prstGeom>
          <a:solidFill>
            <a:schemeClr val="accent1">
              <a:lumMod val="20000"/>
              <a:lumOff val="80000"/>
            </a:schemeClr>
          </a:solidFill>
        </p:spPr>
        <p:txBody>
          <a:bodyPr wrap="square" rtlCol="0">
            <a:spAutoFit/>
          </a:bodyPr>
          <a:lstStyle/>
          <a:p>
            <a:pPr algn="just"/>
            <a:r>
              <a:rPr lang="fr-FR" sz="2400" dirty="0" smtClean="0"/>
              <a:t>La mise en place du paritarisme dans les conseils d’administration de la Sécurité sociale et la suppression des élections au profit de désignations, mettent fin à la démocratie.</a:t>
            </a:r>
          </a:p>
        </p:txBody>
      </p:sp>
      <p:pic>
        <p:nvPicPr>
          <p:cNvPr id="8" name="Image 7"/>
          <p:cNvPicPr>
            <a:picLocks noChangeAspect="1"/>
          </p:cNvPicPr>
          <p:nvPr/>
        </p:nvPicPr>
        <p:blipFill>
          <a:blip r:embed="rId3"/>
          <a:stretch>
            <a:fillRect/>
          </a:stretch>
        </p:blipFill>
        <p:spPr>
          <a:xfrm>
            <a:off x="666903" y="2011680"/>
            <a:ext cx="8782318" cy="4978400"/>
          </a:xfrm>
          <a:prstGeom prst="rect">
            <a:avLst/>
          </a:prstGeom>
        </p:spPr>
      </p:pic>
    </p:spTree>
    <p:extLst>
      <p:ext uri="{BB962C8B-B14F-4D97-AF65-F5344CB8AC3E}">
        <p14:creationId xmlns:p14="http://schemas.microsoft.com/office/powerpoint/2010/main" val="3135566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Shape 1"/>
          <p:cNvSpPr txBox="1"/>
          <p:nvPr/>
        </p:nvSpPr>
        <p:spPr>
          <a:xfrm>
            <a:off x="766234" y="0"/>
            <a:ext cx="8547097" cy="883920"/>
          </a:xfrm>
          <a:prstGeom prst="rect">
            <a:avLst/>
          </a:prstGeom>
          <a:noFill/>
          <a:ln>
            <a:noFill/>
          </a:ln>
        </p:spPr>
        <p:txBody>
          <a:bodyPr lIns="0" tIns="0" rIns="0" bIns="0" anchor="ctr"/>
          <a:lstStyle/>
          <a:p>
            <a:pPr algn="ctr"/>
            <a:r>
              <a:rPr lang="fr-FR" sz="3600" b="0" strike="noStrike" spc="-1" dirty="0" smtClean="0">
                <a:solidFill>
                  <a:srgbClr val="FF3333"/>
                </a:solidFill>
                <a:uFill>
                  <a:solidFill>
                    <a:srgbClr val="FFFFFF"/>
                  </a:solidFill>
                </a:uFill>
                <a:latin typeface="Berlin Sans FB"/>
              </a:rPr>
              <a:t>GOUVERNANCE DE LA SECURITE SOCIALE</a:t>
            </a:r>
            <a:endParaRPr lang="fr-FR" sz="3600" b="0" strike="noStrike" spc="-1" dirty="0">
              <a:solidFill>
                <a:srgbClr val="000000"/>
              </a:solidFill>
              <a:uFill>
                <a:solidFill>
                  <a:srgbClr val="FFFFFF"/>
                </a:solidFill>
              </a:uFill>
              <a:latin typeface="Arial"/>
            </a:endParaRPr>
          </a:p>
        </p:txBody>
      </p:sp>
      <p:sp>
        <p:nvSpPr>
          <p:cNvPr id="6" name="ZoneTexte 5"/>
          <p:cNvSpPr txBox="1"/>
          <p:nvPr/>
        </p:nvSpPr>
        <p:spPr>
          <a:xfrm>
            <a:off x="854178" y="4931552"/>
            <a:ext cx="8299981" cy="1569660"/>
          </a:xfrm>
          <a:prstGeom prst="rect">
            <a:avLst/>
          </a:prstGeom>
          <a:solidFill>
            <a:schemeClr val="accent2">
              <a:lumMod val="20000"/>
              <a:lumOff val="80000"/>
            </a:schemeClr>
          </a:solidFill>
        </p:spPr>
        <p:txBody>
          <a:bodyPr wrap="square" rtlCol="0">
            <a:spAutoFit/>
          </a:bodyPr>
          <a:lstStyle/>
          <a:p>
            <a:pPr algn="just"/>
            <a:r>
              <a:rPr lang="fr-FR" sz="2400" dirty="0" smtClean="0"/>
              <a:t>Les Conseils d’administration nationaux de la Sécurité Sociale n’auront plus qu’à appliquer la loi. Ceux-ci voteront un </a:t>
            </a:r>
            <a:r>
              <a:rPr lang="fr-FR" sz="2400" b="1" dirty="0" smtClean="0"/>
              <a:t>Contrat d’Objectif et de Gestion quinquennal</a:t>
            </a:r>
            <a:r>
              <a:rPr lang="fr-FR" sz="2400" dirty="0" smtClean="0"/>
              <a:t>, passé entre l’état et les directeurs nationaux des Caisses de Sécurité Social</a:t>
            </a:r>
            <a:endParaRPr lang="fr-FR" sz="2400" dirty="0"/>
          </a:p>
        </p:txBody>
      </p:sp>
      <p:sp>
        <p:nvSpPr>
          <p:cNvPr id="2" name="Rectangle 1"/>
          <p:cNvSpPr/>
          <p:nvPr/>
        </p:nvSpPr>
        <p:spPr>
          <a:xfrm>
            <a:off x="402377" y="848402"/>
            <a:ext cx="9274810" cy="923330"/>
          </a:xfrm>
          <a:prstGeom prst="rect">
            <a:avLst/>
          </a:prstGeom>
          <a:solidFill>
            <a:schemeClr val="accent3">
              <a:lumMod val="20000"/>
              <a:lumOff val="80000"/>
            </a:schemeClr>
          </a:solidFill>
        </p:spPr>
        <p:txBody>
          <a:bodyPr wrap="square">
            <a:spAutoFit/>
          </a:bodyPr>
          <a:lstStyle/>
          <a:p>
            <a:pPr algn="just">
              <a:lnSpc>
                <a:spcPct val="150000"/>
              </a:lnSpc>
              <a:spcAft>
                <a:spcPts val="0"/>
              </a:spcAft>
            </a:pPr>
            <a:r>
              <a:rPr lang="fr-FR" dirty="0" smtClean="0">
                <a:latin typeface="Times New Roman" panose="02020603050405020304" pitchFamily="18" charset="0"/>
                <a:ea typeface="Calibri" panose="020F0502020204030204" pitchFamily="34" charset="0"/>
                <a:cs typeface="Times New Roman" panose="02020603050405020304" pitchFamily="18" charset="0"/>
              </a:rPr>
              <a:t>Sous prétexte de déficit, dès </a:t>
            </a:r>
            <a:r>
              <a:rPr lang="fr-FR" dirty="0">
                <a:latin typeface="Times New Roman" panose="02020603050405020304" pitchFamily="18" charset="0"/>
                <a:ea typeface="Calibri" panose="020F0502020204030204" pitchFamily="34" charset="0"/>
                <a:cs typeface="Times New Roman" panose="02020603050405020304" pitchFamily="18" charset="0"/>
              </a:rPr>
              <a:t>1958, la Constitution institue le </a:t>
            </a:r>
            <a:r>
              <a:rPr lang="fr-FR" b="1" dirty="0">
                <a:latin typeface="Times New Roman" panose="02020603050405020304" pitchFamily="18" charset="0"/>
                <a:ea typeface="Calibri" panose="020F0502020204030204" pitchFamily="34" charset="0"/>
                <a:cs typeface="Times New Roman" panose="02020603050405020304" pitchFamily="18" charset="0"/>
              </a:rPr>
              <a:t>Plan de Financement de la Sécurité Sociale</a:t>
            </a:r>
            <a:r>
              <a:rPr lang="fr-FR" dirty="0">
                <a:latin typeface="Times New Roman" panose="02020603050405020304" pitchFamily="18" charset="0"/>
                <a:ea typeface="Calibri" panose="020F0502020204030204" pitchFamily="34" charset="0"/>
                <a:cs typeface="Times New Roman" panose="02020603050405020304" pitchFamily="18" charset="0"/>
              </a:rPr>
              <a:t>. Ce plan vise l’équilibre financier et fixe les dépenses de la sécurité </a:t>
            </a:r>
            <a:r>
              <a:rPr lang="fr-FR" dirty="0" smtClean="0">
                <a:latin typeface="Times New Roman" panose="02020603050405020304" pitchFamily="18" charset="0"/>
                <a:ea typeface="Calibri" panose="020F0502020204030204" pitchFamily="34" charset="0"/>
                <a:cs typeface="Times New Roman" panose="02020603050405020304" pitchFamily="18" charset="0"/>
              </a:rPr>
              <a:t>sociale par loi</a:t>
            </a:r>
            <a:r>
              <a:rPr lang="fr-FR" dirty="0">
                <a:latin typeface="Times New Roman" panose="02020603050405020304" pitchFamily="18" charset="0"/>
                <a:ea typeface="Calibri" panose="020F0502020204030204" pitchFamily="34" charset="0"/>
                <a:cs typeface="Times New Roman" panose="02020603050405020304" pitchFamily="18" charset="0"/>
              </a:rPr>
              <a: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ectangle 7"/>
          <p:cNvSpPr/>
          <p:nvPr/>
        </p:nvSpPr>
        <p:spPr>
          <a:xfrm>
            <a:off x="652988" y="2151313"/>
            <a:ext cx="9024199" cy="2585323"/>
          </a:xfrm>
          <a:prstGeom prst="rect">
            <a:avLst/>
          </a:prstGeom>
        </p:spPr>
        <p:txBody>
          <a:bodyPr wrap="square">
            <a:spAutoFit/>
          </a:bodyPr>
          <a:lstStyle/>
          <a:p>
            <a:pPr algn="just">
              <a:lnSpc>
                <a:spcPct val="150000"/>
              </a:lnSpc>
              <a:spcAft>
                <a:spcPts val="0"/>
              </a:spcAft>
            </a:pPr>
            <a:r>
              <a:rPr lang="fr-FR" sz="2000" dirty="0">
                <a:latin typeface="Times New Roman" panose="02020603050405020304" pitchFamily="18" charset="0"/>
                <a:ea typeface="Calibri" panose="020F0502020204030204" pitchFamily="34" charset="0"/>
                <a:cs typeface="Times New Roman" panose="02020603050405020304" pitchFamily="18" charset="0"/>
              </a:rPr>
              <a:t>La révision de la Constitution en 1996 inscrit le </a:t>
            </a:r>
            <a:r>
              <a:rPr lang="fr-FR" sz="2400" b="1" dirty="0">
                <a:latin typeface="Times New Roman" panose="02020603050405020304" pitchFamily="18" charset="0"/>
                <a:ea typeface="Calibri" panose="020F0502020204030204" pitchFamily="34" charset="0"/>
                <a:cs typeface="Times New Roman" panose="02020603050405020304" pitchFamily="18" charset="0"/>
              </a:rPr>
              <a:t>Projet de Loi de Financement de la Sécurité Sociale (PLFSS)</a:t>
            </a:r>
            <a:r>
              <a:rPr lang="fr-FR" sz="2000" dirty="0">
                <a:latin typeface="Times New Roman" panose="02020603050405020304" pitchFamily="18" charset="0"/>
                <a:ea typeface="Calibri" panose="020F0502020204030204" pitchFamily="34" charset="0"/>
                <a:cs typeface="Times New Roman" panose="02020603050405020304" pitchFamily="18" charset="0"/>
              </a:rPr>
              <a:t> qui sera voté par le parlement tous les automnes pour l’année suivante et fixera le budget de la Sécurité Sociale.</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fr-FR" sz="20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Cette Loi de Financement de la Sécurité Sociale est la pierre angulaire de l’Institution.</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43596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Shape 1"/>
          <p:cNvSpPr txBox="1"/>
          <p:nvPr/>
        </p:nvSpPr>
        <p:spPr>
          <a:xfrm>
            <a:off x="730618" y="223520"/>
            <a:ext cx="8547097" cy="883920"/>
          </a:xfrm>
          <a:prstGeom prst="rect">
            <a:avLst/>
          </a:prstGeom>
          <a:noFill/>
          <a:ln>
            <a:noFill/>
          </a:ln>
        </p:spPr>
        <p:txBody>
          <a:bodyPr lIns="0" tIns="0" rIns="0" bIns="0" anchor="ctr"/>
          <a:lstStyle/>
          <a:p>
            <a:pPr algn="ctr"/>
            <a:r>
              <a:rPr lang="fr-FR" sz="3600" b="0" strike="noStrike" spc="-1" dirty="0" smtClean="0">
                <a:solidFill>
                  <a:srgbClr val="FF3333"/>
                </a:solidFill>
                <a:uFill>
                  <a:solidFill>
                    <a:srgbClr val="FFFFFF"/>
                  </a:solidFill>
                </a:uFill>
                <a:latin typeface="Berlin Sans FB"/>
              </a:rPr>
              <a:t>LOI DE FINANCEMENT DE LA SECURITE SOCIALE (LFSS)</a:t>
            </a:r>
            <a:endParaRPr lang="fr-FR" sz="3600" b="0" strike="noStrike" spc="-1" dirty="0">
              <a:solidFill>
                <a:srgbClr val="000000"/>
              </a:solidFill>
              <a:uFill>
                <a:solidFill>
                  <a:srgbClr val="FFFFFF"/>
                </a:solidFill>
              </a:uFill>
              <a:latin typeface="Arial"/>
            </a:endParaRPr>
          </a:p>
        </p:txBody>
      </p:sp>
      <p:sp>
        <p:nvSpPr>
          <p:cNvPr id="6" name="ZoneTexte 5"/>
          <p:cNvSpPr txBox="1"/>
          <p:nvPr/>
        </p:nvSpPr>
        <p:spPr>
          <a:xfrm>
            <a:off x="1206653" y="2453892"/>
            <a:ext cx="6829907" cy="1077218"/>
          </a:xfrm>
          <a:prstGeom prst="rect">
            <a:avLst/>
          </a:prstGeom>
          <a:solidFill>
            <a:schemeClr val="accent2">
              <a:lumMod val="20000"/>
              <a:lumOff val="80000"/>
            </a:schemeClr>
          </a:solidFill>
        </p:spPr>
        <p:txBody>
          <a:bodyPr wrap="square" rtlCol="0">
            <a:spAutoFit/>
          </a:bodyPr>
          <a:lstStyle/>
          <a:p>
            <a:pPr algn="ctr"/>
            <a:r>
              <a:rPr lang="fr-FR" sz="2400" b="1" dirty="0" smtClean="0"/>
              <a:t>L’objectif = réaliser </a:t>
            </a:r>
            <a:r>
              <a:rPr lang="fr-FR" sz="2400" b="1" dirty="0"/>
              <a:t>des économies de </a:t>
            </a:r>
            <a:r>
              <a:rPr lang="fr-FR" sz="2400" b="1" dirty="0" smtClean="0"/>
              <a:t>dépenses. </a:t>
            </a:r>
          </a:p>
          <a:p>
            <a:pPr algn="just"/>
            <a:r>
              <a:rPr lang="fr-FR" sz="2000" dirty="0" smtClean="0"/>
              <a:t>In </a:t>
            </a:r>
            <a:r>
              <a:rPr lang="fr-FR" sz="2000" dirty="0"/>
              <a:t>fine cette loi fixe les orientations politiques de la protection sociale dans son </a:t>
            </a:r>
            <a:r>
              <a:rPr lang="fr-FR" sz="2000" dirty="0" smtClean="0"/>
              <a:t>ensemble.</a:t>
            </a:r>
            <a:endParaRPr lang="fr-FR" sz="2400" dirty="0"/>
          </a:p>
        </p:txBody>
      </p:sp>
      <p:sp>
        <p:nvSpPr>
          <p:cNvPr id="8" name="Rectangle 7"/>
          <p:cNvSpPr/>
          <p:nvPr/>
        </p:nvSpPr>
        <p:spPr>
          <a:xfrm>
            <a:off x="617372" y="1210093"/>
            <a:ext cx="8660343" cy="1141146"/>
          </a:xfrm>
          <a:prstGeom prst="rect">
            <a:avLst/>
          </a:prstGeom>
        </p:spPr>
        <p:txBody>
          <a:bodyPr wrap="square">
            <a:spAutoFit/>
          </a:bodyPr>
          <a:lstStyle/>
          <a:p>
            <a:pPr algn="ctr">
              <a:lnSpc>
                <a:spcPct val="150000"/>
              </a:lnSpc>
              <a:spcAft>
                <a:spcPts val="0"/>
              </a:spcAft>
            </a:pPr>
            <a:r>
              <a:rPr lang="fr-FR" sz="24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Cette </a:t>
            </a:r>
            <a:r>
              <a:rPr lang="fr-FR" sz="24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Loi de Financement de la Sécurité Sociale est </a:t>
            </a:r>
            <a:endParaRPr lang="fr-FR" sz="24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Aft>
                <a:spcPts val="0"/>
              </a:spcAft>
            </a:pPr>
            <a:r>
              <a:rPr lang="fr-FR" sz="24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la </a:t>
            </a:r>
            <a:r>
              <a:rPr lang="fr-FR" sz="24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pierre angulaire de l’Institution.</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oneTexte 3"/>
          <p:cNvSpPr txBox="1"/>
          <p:nvPr/>
        </p:nvSpPr>
        <p:spPr>
          <a:xfrm>
            <a:off x="353212" y="3730501"/>
            <a:ext cx="5275428" cy="2708434"/>
          </a:xfrm>
          <a:prstGeom prst="rect">
            <a:avLst/>
          </a:prstGeom>
          <a:solidFill>
            <a:schemeClr val="accent2">
              <a:lumMod val="20000"/>
              <a:lumOff val="80000"/>
            </a:schemeClr>
          </a:solidFill>
        </p:spPr>
        <p:txBody>
          <a:bodyPr wrap="square" rtlCol="0">
            <a:spAutoFit/>
          </a:bodyPr>
          <a:lstStyle/>
          <a:p>
            <a:r>
              <a:rPr lang="fr-FR" sz="2000" b="1" dirty="0" smtClean="0"/>
              <a:t>Elle inscrit donc les </a:t>
            </a:r>
            <a:r>
              <a:rPr lang="fr-FR" sz="2000" b="1" dirty="0"/>
              <a:t>économies de </a:t>
            </a:r>
            <a:r>
              <a:rPr lang="fr-FR" sz="2000" b="1" dirty="0" smtClean="0"/>
              <a:t>dépenses et est souvent </a:t>
            </a:r>
            <a:r>
              <a:rPr lang="fr-FR" sz="2000" b="1" dirty="0"/>
              <a:t>accompagnées de réformes structurelles</a:t>
            </a:r>
            <a:r>
              <a:rPr lang="fr-FR" sz="2000" b="1" dirty="0" smtClean="0"/>
              <a:t>.</a:t>
            </a:r>
          </a:p>
          <a:p>
            <a:endParaRPr lang="fr-FR" sz="2000" b="1" dirty="0"/>
          </a:p>
          <a:p>
            <a:r>
              <a:rPr lang="fr-FR" b="1" dirty="0"/>
              <a:t>Elles concentrent les économies principalement sur les dépenses de santé et </a:t>
            </a:r>
            <a:r>
              <a:rPr lang="fr-FR" b="1" dirty="0" smtClean="0"/>
              <a:t>retraite, mais vise aussi </a:t>
            </a:r>
            <a:r>
              <a:rPr lang="fr-FR" dirty="0" smtClean="0"/>
              <a:t>à </a:t>
            </a:r>
            <a:r>
              <a:rPr lang="fr-FR" dirty="0"/>
              <a:t>des économies sur les prestations versées </a:t>
            </a:r>
            <a:r>
              <a:rPr lang="fr-FR" b="1" dirty="0"/>
              <a:t>au titre de la famille </a:t>
            </a:r>
            <a:r>
              <a:rPr lang="fr-FR" dirty="0"/>
              <a:t>et à ce que couvre la sécurité sociale en termes de famille (centres sociaux, crèches…)</a:t>
            </a:r>
          </a:p>
        </p:txBody>
      </p:sp>
      <p:sp>
        <p:nvSpPr>
          <p:cNvPr id="7" name="Rectangle à coins arrondis 6"/>
          <p:cNvSpPr/>
          <p:nvPr/>
        </p:nvSpPr>
        <p:spPr>
          <a:xfrm>
            <a:off x="5876994" y="3908143"/>
            <a:ext cx="3918252" cy="112058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rgbClr val="FF0000"/>
                </a:solidFill>
              </a:rPr>
              <a:t>DEPENSES SANTE EN 2022 = 228,6 mds soit 48 % des dépenses du régime général de la sécu</a:t>
            </a:r>
            <a:endParaRPr lang="fr-FR" b="1" dirty="0">
              <a:solidFill>
                <a:srgbClr val="FF0000"/>
              </a:solidFill>
            </a:endParaRPr>
          </a:p>
        </p:txBody>
      </p:sp>
      <p:sp>
        <p:nvSpPr>
          <p:cNvPr id="9" name="Rectangle à coins arrondis 8"/>
          <p:cNvSpPr/>
          <p:nvPr/>
        </p:nvSpPr>
        <p:spPr>
          <a:xfrm>
            <a:off x="5876994" y="5405761"/>
            <a:ext cx="3918252" cy="99699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rgbClr val="FF0000"/>
                </a:solidFill>
              </a:rPr>
              <a:t>DEPENSES RETRAITE N 2022 = 228,6 mds soit 31 % des dépenses du régime général de la sécu</a:t>
            </a:r>
            <a:endParaRPr lang="fr-FR" b="1" dirty="0">
              <a:solidFill>
                <a:srgbClr val="FF0000"/>
              </a:solidFill>
            </a:endParaRPr>
          </a:p>
        </p:txBody>
      </p:sp>
    </p:spTree>
    <p:extLst>
      <p:ext uri="{BB962C8B-B14F-4D97-AF65-F5344CB8AC3E}">
        <p14:creationId xmlns:p14="http://schemas.microsoft.com/office/powerpoint/2010/main" val="17235921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65760" y="1107440"/>
            <a:ext cx="9337040" cy="1200329"/>
          </a:xfrm>
          <a:prstGeom prst="rect">
            <a:avLst/>
          </a:prstGeom>
          <a:noFill/>
        </p:spPr>
        <p:txBody>
          <a:bodyPr wrap="square" rtlCol="0">
            <a:spAutoFit/>
          </a:bodyPr>
          <a:lstStyle/>
          <a:p>
            <a:pPr algn="just"/>
            <a:r>
              <a:rPr lang="fr-FR" sz="2400" dirty="0" smtClean="0"/>
              <a:t>C’est donc chaque année dès octobre, que le gouvernement présente au parlement un Projet de Loi de Financement de la Sécurité Sociale, pour l’année suivante.</a:t>
            </a:r>
            <a:endParaRPr lang="fr-FR" sz="2400" dirty="0"/>
          </a:p>
        </p:txBody>
      </p:sp>
      <p:sp>
        <p:nvSpPr>
          <p:cNvPr id="4" name="ZoneTexte 3"/>
          <p:cNvSpPr txBox="1"/>
          <p:nvPr/>
        </p:nvSpPr>
        <p:spPr>
          <a:xfrm>
            <a:off x="365760" y="2415520"/>
            <a:ext cx="5323840" cy="3416320"/>
          </a:xfrm>
          <a:prstGeom prst="rect">
            <a:avLst/>
          </a:prstGeom>
          <a:solidFill>
            <a:schemeClr val="accent2">
              <a:lumMod val="20000"/>
              <a:lumOff val="80000"/>
            </a:schemeClr>
          </a:solidFill>
        </p:spPr>
        <p:txBody>
          <a:bodyPr wrap="square" rtlCol="0">
            <a:spAutoFit/>
          </a:bodyPr>
          <a:lstStyle/>
          <a:p>
            <a:pPr algn="just"/>
            <a:r>
              <a:rPr lang="fr-FR" sz="2400" dirty="0" smtClean="0"/>
              <a:t>On a vu que le principal objectif est la maîtrise des dépenses </a:t>
            </a:r>
            <a:r>
              <a:rPr lang="fr-FR" sz="2400" b="1" dirty="0" smtClean="0"/>
              <a:t>et paradoxalement elle acte également, des avantages alloués aux entreprises</a:t>
            </a:r>
            <a:r>
              <a:rPr lang="fr-FR" sz="2400" dirty="0" smtClean="0"/>
              <a:t> :</a:t>
            </a:r>
          </a:p>
          <a:p>
            <a:pPr algn="just"/>
            <a:endParaRPr lang="fr-FR" sz="2400" dirty="0"/>
          </a:p>
          <a:p>
            <a:pPr algn="just"/>
            <a:r>
              <a:rPr lang="fr-FR" sz="2400" dirty="0" smtClean="0"/>
              <a:t>le CICE (Crédit d’impôt Compétitivité Emploi) transformé dans une récente LFSS en allègement des cotisations sociales pérennes.</a:t>
            </a:r>
            <a:endParaRPr lang="fr-FR" sz="2400" dirty="0"/>
          </a:p>
        </p:txBody>
      </p:sp>
      <p:sp>
        <p:nvSpPr>
          <p:cNvPr id="8" name="Ellipse 7"/>
          <p:cNvSpPr/>
          <p:nvPr/>
        </p:nvSpPr>
        <p:spPr>
          <a:xfrm>
            <a:off x="5974080" y="2204720"/>
            <a:ext cx="3616960" cy="2956560"/>
          </a:xfrm>
          <a:prstGeom prst="ellips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rgbClr val="FF0000"/>
                </a:solidFill>
              </a:rPr>
              <a:t>Dernièrement, la réforme de la retraite </a:t>
            </a:r>
            <a:r>
              <a:rPr lang="fr-FR" sz="2000" b="1" dirty="0" err="1" smtClean="0">
                <a:solidFill>
                  <a:srgbClr val="FF0000"/>
                </a:solidFill>
              </a:rPr>
              <a:t>macronienne</a:t>
            </a:r>
            <a:r>
              <a:rPr lang="fr-FR" sz="2000" b="1" dirty="0" smtClean="0">
                <a:solidFill>
                  <a:srgbClr val="FF0000"/>
                </a:solidFill>
              </a:rPr>
              <a:t> par l’art. 49.3 l’a été via une annexe au budget de la LFSS 2023</a:t>
            </a:r>
            <a:endParaRPr lang="fr-FR" sz="2000" b="1" dirty="0">
              <a:solidFill>
                <a:srgbClr val="FF0000"/>
              </a:solidFill>
            </a:endParaRPr>
          </a:p>
        </p:txBody>
      </p:sp>
      <p:sp>
        <p:nvSpPr>
          <p:cNvPr id="9" name="TextShape 1"/>
          <p:cNvSpPr txBox="1"/>
          <p:nvPr/>
        </p:nvSpPr>
        <p:spPr>
          <a:xfrm>
            <a:off x="730618" y="223520"/>
            <a:ext cx="8547097" cy="883920"/>
          </a:xfrm>
          <a:prstGeom prst="rect">
            <a:avLst/>
          </a:prstGeom>
          <a:noFill/>
          <a:ln>
            <a:noFill/>
          </a:ln>
        </p:spPr>
        <p:txBody>
          <a:bodyPr lIns="0" tIns="0" rIns="0" bIns="0" anchor="ctr"/>
          <a:lstStyle/>
          <a:p>
            <a:pPr algn="ctr"/>
            <a:r>
              <a:rPr lang="fr-FR" sz="3600" b="0" strike="noStrike" spc="-1" dirty="0" smtClean="0">
                <a:solidFill>
                  <a:srgbClr val="FF3333"/>
                </a:solidFill>
                <a:uFill>
                  <a:solidFill>
                    <a:srgbClr val="FFFFFF"/>
                  </a:solidFill>
                </a:uFill>
                <a:latin typeface="Berlin Sans FB"/>
              </a:rPr>
              <a:t>LOI DE FINANCEMENT DE LA SECURITE SOCIALE (LFSS)</a:t>
            </a:r>
            <a:endParaRPr lang="fr-FR" sz="3600" b="0" strike="noStrike" spc="-1" dirty="0">
              <a:solidFill>
                <a:srgbClr val="000000"/>
              </a:solidFill>
              <a:uFill>
                <a:solidFill>
                  <a:srgbClr val="FFFFFF"/>
                </a:solidFill>
              </a:uFill>
              <a:latin typeface="Arial"/>
            </a:endParaRPr>
          </a:p>
        </p:txBody>
      </p:sp>
      <p:sp>
        <p:nvSpPr>
          <p:cNvPr id="2" name="ZoneTexte 1"/>
          <p:cNvSpPr txBox="1"/>
          <p:nvPr/>
        </p:nvSpPr>
        <p:spPr>
          <a:xfrm>
            <a:off x="1239520" y="6024880"/>
            <a:ext cx="8625840" cy="707886"/>
          </a:xfrm>
          <a:prstGeom prst="rect">
            <a:avLst/>
          </a:prstGeom>
          <a:noFill/>
        </p:spPr>
        <p:txBody>
          <a:bodyPr wrap="square" rtlCol="0">
            <a:spAutoFit/>
          </a:bodyPr>
          <a:lstStyle/>
          <a:p>
            <a:r>
              <a:rPr lang="fr-FR" sz="2000" b="1" dirty="0" smtClean="0"/>
              <a:t>La loi a acté la suppression des cotisations maladie et chômage du salaire, sous prétexte de donner du pouvoir d’achat aux salariés !</a:t>
            </a:r>
            <a:endParaRPr lang="fr-FR" sz="2000" b="1" dirty="0"/>
          </a:p>
        </p:txBody>
      </p:sp>
    </p:spTree>
    <p:extLst>
      <p:ext uri="{BB962C8B-B14F-4D97-AF65-F5344CB8AC3E}">
        <p14:creationId xmlns:p14="http://schemas.microsoft.com/office/powerpoint/2010/main" val="57108306"/>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1379223" y="183600"/>
            <a:ext cx="7599680" cy="1262160"/>
          </a:xfrm>
          <a:prstGeom prst="rect">
            <a:avLst/>
          </a:prstGeom>
          <a:noFill/>
          <a:ln>
            <a:noFill/>
          </a:ln>
        </p:spPr>
        <p:txBody>
          <a:bodyPr lIns="0" tIns="0" rIns="0" bIns="0" anchor="ctr"/>
          <a:lstStyle/>
          <a:p>
            <a:pPr algn="ctr"/>
            <a:r>
              <a:rPr lang="fr-FR" sz="3600" b="0" strike="noStrike" spc="-1" dirty="0" smtClean="0">
                <a:solidFill>
                  <a:srgbClr val="FF3333"/>
                </a:solidFill>
                <a:uFill>
                  <a:solidFill>
                    <a:srgbClr val="FFFFFF"/>
                  </a:solidFill>
                </a:uFill>
                <a:latin typeface="Berlin Sans FB"/>
              </a:rPr>
              <a:t>Financement du Régime Général de la </a:t>
            </a:r>
            <a:r>
              <a:rPr lang="fr-FR" sz="3600" b="0" strike="noStrike" spc="-1" dirty="0">
                <a:solidFill>
                  <a:srgbClr val="FF3333"/>
                </a:solidFill>
                <a:uFill>
                  <a:solidFill>
                    <a:srgbClr val="FFFFFF"/>
                  </a:solidFill>
                </a:uFill>
                <a:latin typeface="Berlin Sans FB"/>
              </a:rPr>
              <a:t>Sécurité </a:t>
            </a:r>
            <a:r>
              <a:rPr lang="fr-FR" sz="3600" b="0" strike="noStrike" spc="-1" dirty="0" smtClean="0">
                <a:solidFill>
                  <a:srgbClr val="FF3333"/>
                </a:solidFill>
                <a:uFill>
                  <a:solidFill>
                    <a:srgbClr val="FFFFFF"/>
                  </a:solidFill>
                </a:uFill>
                <a:latin typeface="Berlin Sans FB"/>
              </a:rPr>
              <a:t>Sociale en 2022</a:t>
            </a:r>
            <a:endParaRPr lang="fr-FR" sz="3600" b="0" strike="noStrike" spc="-1" dirty="0">
              <a:solidFill>
                <a:srgbClr val="000000"/>
              </a:solidFill>
              <a:uFill>
                <a:solidFill>
                  <a:srgbClr val="FFFFFF"/>
                </a:solidFill>
              </a:uFill>
              <a:latin typeface="Arial"/>
            </a:endParaRPr>
          </a:p>
        </p:txBody>
      </p:sp>
      <p:graphicFrame>
        <p:nvGraphicFramePr>
          <p:cNvPr id="7" name="Graphique 6"/>
          <p:cNvGraphicFramePr/>
          <p:nvPr>
            <p:extLst>
              <p:ext uri="{D42A27DB-BD31-4B8C-83A1-F6EECF244321}">
                <p14:modId xmlns:p14="http://schemas.microsoft.com/office/powerpoint/2010/main" val="1405001243"/>
              </p:ext>
            </p:extLst>
          </p:nvPr>
        </p:nvGraphicFramePr>
        <p:xfrm>
          <a:off x="4817745" y="1358035"/>
          <a:ext cx="5460123" cy="3559405"/>
        </p:xfrm>
        <a:graphic>
          <a:graphicData uri="http://schemas.openxmlformats.org/drawingml/2006/chart">
            <c:chart xmlns:c="http://schemas.openxmlformats.org/drawingml/2006/chart" xmlns:r="http://schemas.openxmlformats.org/officeDocument/2006/relationships" r:id="rId3"/>
          </a:graphicData>
        </a:graphic>
      </p:graphicFrame>
      <p:sp>
        <p:nvSpPr>
          <p:cNvPr id="2" name="ZoneTexte 1"/>
          <p:cNvSpPr txBox="1"/>
          <p:nvPr/>
        </p:nvSpPr>
        <p:spPr>
          <a:xfrm>
            <a:off x="203200" y="1699760"/>
            <a:ext cx="4531360" cy="4893647"/>
          </a:xfrm>
          <a:prstGeom prst="rect">
            <a:avLst/>
          </a:prstGeom>
          <a:solidFill>
            <a:schemeClr val="accent2">
              <a:lumMod val="20000"/>
              <a:lumOff val="80000"/>
            </a:schemeClr>
          </a:solidFill>
        </p:spPr>
        <p:txBody>
          <a:bodyPr wrap="square" rtlCol="0">
            <a:spAutoFit/>
          </a:bodyPr>
          <a:lstStyle/>
          <a:p>
            <a:pPr algn="just"/>
            <a:r>
              <a:rPr lang="fr-FR" sz="2400" dirty="0" smtClean="0"/>
              <a:t>La mise en place de la </a:t>
            </a:r>
            <a:r>
              <a:rPr lang="fr-FR" sz="2400" b="1" dirty="0" smtClean="0"/>
              <a:t>Contribution Sociale Généralisée (CSG) </a:t>
            </a:r>
            <a:r>
              <a:rPr lang="fr-FR" sz="2400" dirty="0" smtClean="0"/>
              <a:t>en 1990, et ses augmentations récurrentes, des Taxes notamment sur l’alcool, le tabac, les assurances automobiles… ainsi que les exonérations et autres allégements de cotisations sur les entreprises basculent les recettes de la sécurité sociale vers l’impôt. Ceci légitimant au passage la gouvernance de l’état.</a:t>
            </a:r>
            <a:endParaRPr lang="fr-FR" sz="2400" dirty="0"/>
          </a:p>
        </p:txBody>
      </p:sp>
      <p:sp>
        <p:nvSpPr>
          <p:cNvPr id="3" name="Rectangle à coins arrondis 2"/>
          <p:cNvSpPr/>
          <p:nvPr/>
        </p:nvSpPr>
        <p:spPr>
          <a:xfrm>
            <a:off x="5547360" y="4754880"/>
            <a:ext cx="3952240" cy="170688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rgbClr val="FF0000"/>
                </a:solidFill>
              </a:rPr>
              <a:t>De 1,1 % en 1990</a:t>
            </a:r>
            <a:r>
              <a:rPr lang="fr-FR" b="1" dirty="0" smtClean="0">
                <a:solidFill>
                  <a:srgbClr val="FF0000"/>
                </a:solidFill>
              </a:rPr>
              <a:t>, la CSG est passée </a:t>
            </a:r>
            <a:r>
              <a:rPr lang="fr-FR" sz="2000" b="1" dirty="0" smtClean="0">
                <a:solidFill>
                  <a:srgbClr val="FF0000"/>
                </a:solidFill>
              </a:rPr>
              <a:t>à 9,2  </a:t>
            </a:r>
            <a:r>
              <a:rPr lang="fr-FR" b="1" dirty="0" smtClean="0">
                <a:solidFill>
                  <a:srgbClr val="FF0000"/>
                </a:solidFill>
              </a:rPr>
              <a:t>sur les salaires.</a:t>
            </a:r>
          </a:p>
          <a:p>
            <a:pPr algn="ctr"/>
            <a:r>
              <a:rPr lang="fr-FR" b="1" dirty="0" smtClean="0">
                <a:solidFill>
                  <a:srgbClr val="FF0000"/>
                </a:solidFill>
              </a:rPr>
              <a:t>En sus, elle taxe à 6,2 % les revenus de substitution : retraite, indemnités journalières, allocations chômage</a:t>
            </a:r>
            <a:endParaRPr lang="fr-FR" b="1" dirty="0">
              <a:solidFill>
                <a:srgbClr val="FF0000"/>
              </a:solidFill>
            </a:endParaRPr>
          </a:p>
        </p:txBody>
      </p:sp>
    </p:spTree>
    <p:extLst>
      <p:ext uri="{BB962C8B-B14F-4D97-AF65-F5344CB8AC3E}">
        <p14:creationId xmlns:p14="http://schemas.microsoft.com/office/powerpoint/2010/main" val="116529865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étrospective">
  <a:themeElements>
    <a:clrScheme name="Rétrospectiv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étrospectiv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ve">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898A78241DB1540A03D7F58AA13AEF7" ma:contentTypeVersion="17" ma:contentTypeDescription="Crée un document." ma:contentTypeScope="" ma:versionID="7325a3371eeb84d8c4f68104d277df4c">
  <xsd:schema xmlns:xsd="http://www.w3.org/2001/XMLSchema" xmlns:xs="http://www.w3.org/2001/XMLSchema" xmlns:p="http://schemas.microsoft.com/office/2006/metadata/properties" xmlns:ns2="6a43147e-2ca7-4c98-8fdc-57258761fccb" xmlns:ns3="daa2bba7-9b39-401f-bb73-bac30238d496" targetNamespace="http://schemas.microsoft.com/office/2006/metadata/properties" ma:root="true" ma:fieldsID="3ab669ac449b422d0a6a40f3f1892022" ns2:_="" ns3:_="">
    <xsd:import namespace="6a43147e-2ca7-4c98-8fdc-57258761fccb"/>
    <xsd:import namespace="daa2bba7-9b39-401f-bb73-bac30238d49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43147e-2ca7-4c98-8fdc-57258761fccb"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e4e5d774-c711-4d83-9aa0-ee522503bf04}" ma:internalName="TaxCatchAll" ma:showField="CatchAllData" ma:web="6a43147e-2ca7-4c98-8fdc-57258761fcc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aa2bba7-9b39-401f-bb73-bac30238d49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625dc20a-d272-417f-a15a-aac1129a437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DD0B51F-6453-4D66-BE01-E0D754A9B55A}"/>
</file>

<file path=customXml/itemProps2.xml><?xml version="1.0" encoding="utf-8"?>
<ds:datastoreItem xmlns:ds="http://schemas.openxmlformats.org/officeDocument/2006/customXml" ds:itemID="{116896C0-6D44-4636-9F1D-F9D5A668760D}"/>
</file>

<file path=docProps/app.xml><?xml version="1.0" encoding="utf-8"?>
<Properties xmlns="http://schemas.openxmlformats.org/officeDocument/2006/extended-properties" xmlns:vt="http://schemas.openxmlformats.org/officeDocument/2006/docPropsVTypes">
  <Template>Retrospect</Template>
  <TotalTime>1049</TotalTime>
  <Words>866</Words>
  <Application>Microsoft Office PowerPoint</Application>
  <PresentationFormat>Personnalisé</PresentationFormat>
  <Paragraphs>71</Paragraphs>
  <Slides>6</Slides>
  <Notes>6</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6</vt:i4>
      </vt:variant>
    </vt:vector>
  </HeadingPairs>
  <TitlesOfParts>
    <vt:vector size="14" baseType="lpstr">
      <vt:lpstr>Arial</vt:lpstr>
      <vt:lpstr>Berlin Sans FB</vt:lpstr>
      <vt:lpstr>Calibri</vt:lpstr>
      <vt:lpstr>Calibri Light</vt:lpstr>
      <vt:lpstr>DejaVu Sans</vt:lpstr>
      <vt:lpstr>Times New Roman</vt:lpstr>
      <vt:lpstr>Wingdings</vt:lpstr>
      <vt:lpstr>Rétrospective</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MURIELLE PEREYRON</dc:creator>
  <dc:description/>
  <cp:lastModifiedBy>Compte Microsoft</cp:lastModifiedBy>
  <cp:revision>67</cp:revision>
  <cp:lastPrinted>2023-09-13T07:03:40Z</cp:lastPrinted>
  <dcterms:created xsi:type="dcterms:W3CDTF">2016-07-20T14:33:05Z</dcterms:created>
  <dcterms:modified xsi:type="dcterms:W3CDTF">2023-09-18T09:46:43Z</dcterms:modified>
  <dc:language>fr-FR</dc:language>
</cp:coreProperties>
</file>