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9.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13.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35.xml" ContentType="application/vnd.openxmlformats-officedocument.presentationml.tags+xml"/>
  <Override PartName="/ppt/tags/tag22.xml" ContentType="application/vnd.openxmlformats-officedocument.presentationml.tags+xml"/>
  <Override PartName="/ppt/tags/tag36.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8.xml" ContentType="application/vnd.openxmlformats-officedocument.presentationml.tags+xml"/>
  <Override PartName="/ppt/tags/tag17.xml" ContentType="application/vnd.openxmlformats-officedocument.presentationml.tags+xml"/>
  <Override PartName="/ppt/tags/tag24.xml" ContentType="application/vnd.openxmlformats-officedocument.presentationml.tags+xml"/>
  <Override PartName="/ppt/tags/tag10.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42" r:id="rId1"/>
  </p:sldMasterIdLst>
  <p:notesMasterIdLst>
    <p:notesMasterId r:id="rId19"/>
  </p:notesMasterIdLst>
  <p:sldIdLst>
    <p:sldId id="315" r:id="rId2"/>
    <p:sldId id="316" r:id="rId3"/>
    <p:sldId id="305" r:id="rId4"/>
    <p:sldId id="317" r:id="rId5"/>
    <p:sldId id="319" r:id="rId6"/>
    <p:sldId id="321" r:id="rId7"/>
    <p:sldId id="322" r:id="rId8"/>
    <p:sldId id="334" r:id="rId9"/>
    <p:sldId id="335" r:id="rId10"/>
    <p:sldId id="323" r:id="rId11"/>
    <p:sldId id="331" r:id="rId12"/>
    <p:sldId id="332" r:id="rId13"/>
    <p:sldId id="325" r:id="rId14"/>
    <p:sldId id="333" r:id="rId15"/>
    <p:sldId id="324" r:id="rId16"/>
    <p:sldId id="328" r:id="rId17"/>
    <p:sldId id="329" r:id="rId18"/>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38" autoAdjust="0"/>
    <p:restoredTop sz="94660"/>
  </p:normalViewPr>
  <p:slideViewPr>
    <p:cSldViewPr snapToGrid="0">
      <p:cViewPr varScale="1">
        <p:scale>
          <a:sx n="81" d="100"/>
          <a:sy n="81" d="100"/>
        </p:scale>
        <p:origin x="121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1"/>
          <p:cNvSpPr/>
          <p:nvPr/>
        </p:nvSpPr>
        <p:spPr>
          <a:xfrm>
            <a:off x="1" y="0"/>
            <a:ext cx="6888163" cy="10019821"/>
          </a:xfrm>
          <a:prstGeom prst="rect">
            <a:avLst/>
          </a:prstGeom>
          <a:solidFill>
            <a:srgbClr val="FFFFFF"/>
          </a:solidFill>
          <a:ln w="9360">
            <a:noFill/>
          </a:ln>
        </p:spPr>
      </p:sp>
      <p:sp>
        <p:nvSpPr>
          <p:cNvPr id="42" name="CustomShape 2"/>
          <p:cNvSpPr/>
          <p:nvPr/>
        </p:nvSpPr>
        <p:spPr>
          <a:xfrm>
            <a:off x="1" y="0"/>
            <a:ext cx="6888163" cy="10020184"/>
          </a:xfrm>
          <a:custGeom>
            <a:avLst/>
            <a:gdLst/>
            <a:ahLst/>
            <a:cxnLst/>
            <a:rect l="0" t="0" r="r" b="b"/>
            <a:pathLst>
              <a:path w="19052" h="27633">
                <a:moveTo>
                  <a:pt x="4" y="0"/>
                </a:moveTo>
                <a:cubicBezTo>
                  <a:pt x="2" y="0"/>
                  <a:pt x="0" y="2"/>
                  <a:pt x="0" y="4"/>
                </a:cubicBezTo>
                <a:lnTo>
                  <a:pt x="0" y="27627"/>
                </a:lnTo>
                <a:cubicBezTo>
                  <a:pt x="0" y="27629"/>
                  <a:pt x="2" y="27632"/>
                  <a:pt x="4" y="27632"/>
                </a:cubicBezTo>
                <a:lnTo>
                  <a:pt x="19046" y="27632"/>
                </a:lnTo>
                <a:cubicBezTo>
                  <a:pt x="19048" y="27632"/>
                  <a:pt x="19051" y="27629"/>
                  <a:pt x="19051" y="27627"/>
                </a:cubicBezTo>
                <a:lnTo>
                  <a:pt x="19051" y="4"/>
                </a:lnTo>
                <a:cubicBezTo>
                  <a:pt x="19051" y="2"/>
                  <a:pt x="19048" y="0"/>
                  <a:pt x="19046" y="0"/>
                </a:cubicBezTo>
                <a:lnTo>
                  <a:pt x="4"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43" name="PlaceHolder 3"/>
          <p:cNvSpPr>
            <a:spLocks noGrp="1"/>
          </p:cNvSpPr>
          <p:nvPr>
            <p:ph type="body"/>
          </p:nvPr>
        </p:nvSpPr>
        <p:spPr>
          <a:xfrm>
            <a:off x="688455" y="4758600"/>
            <a:ext cx="5507276" cy="4505112"/>
          </a:xfrm>
          <a:prstGeom prst="rect">
            <a:avLst/>
          </a:prstGeom>
        </p:spPr>
        <p:txBody>
          <a:bodyPr lIns="0" tIns="0" rIns="0" bIns="0"/>
          <a:lstStyle/>
          <a:p>
            <a:r>
              <a:rPr lang="fr-FR" sz="1200" b="0" strike="noStrike" spc="-1">
                <a:solidFill>
                  <a:srgbClr val="000000"/>
                </a:solidFill>
                <a:uFill>
                  <a:solidFill>
                    <a:srgbClr val="FFFFFF"/>
                  </a:solidFill>
                </a:uFill>
                <a:latin typeface="Times New Roman"/>
              </a:rPr>
              <a:t>Cliquez pour modifier le format des notes</a:t>
            </a:r>
          </a:p>
        </p:txBody>
      </p:sp>
    </p:spTree>
    <p:extLst>
      <p:ext uri="{BB962C8B-B14F-4D97-AF65-F5344CB8AC3E}">
        <p14:creationId xmlns:p14="http://schemas.microsoft.com/office/powerpoint/2010/main" val="307891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50950"/>
            <a:ext cx="4510087" cy="3382963"/>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8856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65287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688817" y="4758962"/>
            <a:ext cx="5510530" cy="450801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 name="Espace réservé de l'image des diapositives 1"/>
          <p:cNvSpPr>
            <a:spLocks noGrp="1" noRot="1" noChangeAspect="1"/>
          </p:cNvSpPr>
          <p:nvPr>
            <p:ph type="sldImg"/>
          </p:nvPr>
        </p:nvSpPr>
        <p:spPr>
          <a:xfrm>
            <a:off x="1189038" y="1250950"/>
            <a:ext cx="4510087" cy="3382963"/>
          </a:xfrm>
          <a:prstGeom prst="rect">
            <a:avLst/>
          </a:prstGeom>
          <a:noFill/>
          <a:ln w="12700">
            <a:solidFill>
              <a:prstClr val="black"/>
            </a:solidFill>
          </a:ln>
        </p:spPr>
      </p:sp>
    </p:spTree>
    <p:extLst>
      <p:ext uri="{BB962C8B-B14F-4D97-AF65-F5344CB8AC3E}">
        <p14:creationId xmlns:p14="http://schemas.microsoft.com/office/powerpoint/2010/main" val="380674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688817" y="4758962"/>
            <a:ext cx="5510530" cy="450801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 name="Espace réservé de l'image des diapositives 1"/>
          <p:cNvSpPr>
            <a:spLocks noGrp="1" noRot="1" noChangeAspect="1"/>
          </p:cNvSpPr>
          <p:nvPr>
            <p:ph type="sldImg"/>
          </p:nvPr>
        </p:nvSpPr>
        <p:spPr>
          <a:xfrm>
            <a:off x="1189038" y="1250950"/>
            <a:ext cx="4510087" cy="3382963"/>
          </a:xfrm>
          <a:prstGeom prst="rect">
            <a:avLst/>
          </a:prstGeom>
          <a:noFill/>
          <a:ln w="12700">
            <a:solidFill>
              <a:prstClr val="black"/>
            </a:solidFill>
          </a:ln>
        </p:spPr>
      </p:sp>
    </p:spTree>
    <p:extLst>
      <p:ext uri="{BB962C8B-B14F-4D97-AF65-F5344CB8AC3E}">
        <p14:creationId xmlns:p14="http://schemas.microsoft.com/office/powerpoint/2010/main" val="140475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50950"/>
            <a:ext cx="4510087" cy="3382963"/>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8187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50950"/>
            <a:ext cx="4510087" cy="3382963"/>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r>
              <a:rPr lang="fr-FR" dirty="0"/>
              <a:t>Le retour à des conseils d’administration élus directement par les assurés sociaux, qui y reviendraient donc majoritaires, tant à l’échelon national qu’à l’échelon local.</a:t>
            </a:r>
          </a:p>
          <a:p>
            <a:endParaRPr lang="fr-FR" dirty="0"/>
          </a:p>
          <a:p>
            <a:r>
              <a:rPr lang="fr-FR" dirty="0"/>
              <a:t>Le rétablissement de Conseils d’Administration de plein exercice, qui retrouveraient l’intégralité de leurs compétences, c’est-à-dire qu’ils exerceraient une compétence générale dans l’ensemble de leur champs de compétence, ce que les juristes appellent « une clause générale de compétence », le directeur (qui serait désigné par le CA) aurait un rôle d’exécution des décisions du CA, les Administrateurs redevenant des administrateurs à part entière.</a:t>
            </a:r>
          </a:p>
        </p:txBody>
      </p:sp>
    </p:spTree>
    <p:extLst>
      <p:ext uri="{BB962C8B-B14F-4D97-AF65-F5344CB8AC3E}">
        <p14:creationId xmlns:p14="http://schemas.microsoft.com/office/powerpoint/2010/main" val="228097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50305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96438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90300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3864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39339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89038" y="1249363"/>
            <a:ext cx="4503737" cy="3376612"/>
          </a:xfrm>
          <a:prstGeom prst="rect">
            <a:avLst/>
          </a:prstGeom>
          <a:noFill/>
          <a:ln w="12700">
            <a:solidFill>
              <a:prstClr val="black"/>
            </a:solidFill>
          </a:ln>
        </p:spPr>
      </p:sp>
      <p:sp>
        <p:nvSpPr>
          <p:cNvPr id="3" name="Espace réservé des commentaires 2"/>
          <p:cNvSpPr>
            <a:spLocks noGrp="1"/>
          </p:cNvSpPr>
          <p:nvPr>
            <p:ph type="body" idx="1"/>
          </p:nvPr>
        </p:nvSpPr>
        <p:spPr>
          <a:xfrm>
            <a:off x="243501" y="4750305"/>
            <a:ext cx="6346247" cy="4998904"/>
          </a:xfrm>
        </p:spPr>
        <p:txBody>
          <a:bodyPr/>
          <a:lstStyle/>
          <a:p>
            <a:endParaRPr lang="fr-FR" dirty="0"/>
          </a:p>
          <a:p>
            <a:r>
              <a:rPr lang="fr-FR" b="1" dirty="0"/>
              <a:t>DROIT A LA SANTE </a:t>
            </a:r>
            <a:r>
              <a:rPr lang="fr-FR" dirty="0"/>
              <a:t>: Un remboursement des soins à 100 % - Réorganiser le système de santé</a:t>
            </a:r>
          </a:p>
          <a:p>
            <a:r>
              <a:rPr lang="fr-FR" dirty="0"/>
              <a:t>Un pôle public du médicament (constat du marché des vaccins anti-</a:t>
            </a:r>
            <a:r>
              <a:rPr lang="fr-FR" dirty="0" err="1"/>
              <a:t>covid</a:t>
            </a:r>
            <a:r>
              <a:rPr lang="fr-FR" dirty="0"/>
              <a:t> en démontre la nécessité)</a:t>
            </a:r>
          </a:p>
          <a:p>
            <a:endParaRPr lang="fr-FR" dirty="0"/>
          </a:p>
          <a:p>
            <a:r>
              <a:rPr lang="fr-FR" b="1" dirty="0"/>
              <a:t>DROIT A LA COMPENSATION DE LA PERTE D’AUTONOMIE</a:t>
            </a:r>
            <a:r>
              <a:rPr lang="fr-FR" dirty="0"/>
              <a:t> : Intégré dans la branche maladie.</a:t>
            </a:r>
          </a:p>
          <a:p>
            <a:r>
              <a:rPr lang="fr-FR" dirty="0"/>
              <a:t>Combattre l’idée de la 5</a:t>
            </a:r>
            <a:r>
              <a:rPr lang="fr-FR" baseline="30000" dirty="0"/>
              <a:t>ème</a:t>
            </a:r>
            <a:r>
              <a:rPr lang="fr-FR" dirty="0"/>
              <a:t> branche voulue par le gouvernement qui elle serait financée uniquement par l’impôt et gérée par la CNSA</a:t>
            </a:r>
          </a:p>
          <a:p>
            <a:endParaRPr lang="fr-FR" dirty="0"/>
          </a:p>
          <a:p>
            <a:r>
              <a:rPr lang="fr-FR" b="1" dirty="0"/>
              <a:t>DROIT A LA FAMILLE </a:t>
            </a:r>
            <a:r>
              <a:rPr lang="fr-FR" dirty="0"/>
              <a:t>: Prestations familiales universelles, non imposables, sans condition de ressources et dès le 1</a:t>
            </a:r>
            <a:r>
              <a:rPr lang="fr-FR" baseline="30000" dirty="0"/>
              <a:t>er</a:t>
            </a:r>
            <a:r>
              <a:rPr lang="fr-FR" dirty="0"/>
              <a:t> enfant.</a:t>
            </a:r>
          </a:p>
          <a:p>
            <a:r>
              <a:rPr lang="fr-FR" dirty="0"/>
              <a:t>Compenser le coût direct des enfants pesant sur le budget des familles pour limiter les écarts.</a:t>
            </a:r>
          </a:p>
          <a:p>
            <a:r>
              <a:rPr lang="fr-FR" dirty="0"/>
              <a:t>Aider à la conciliation travail/vie de famille, favorisant ainsi le développement de l’accès et de l’évolution des femmes au travail.</a:t>
            </a:r>
          </a:p>
          <a:p>
            <a:r>
              <a:rPr lang="fr-FR" dirty="0"/>
              <a:t>Soutenir le développement cognitif et social des enfants</a:t>
            </a:r>
          </a:p>
          <a:p>
            <a:r>
              <a:rPr lang="fr-FR" dirty="0"/>
              <a:t>Recherche de 2 objectifs : la promotion de l’égalité entre les sexes et le renouvellement des générations.</a:t>
            </a:r>
          </a:p>
          <a:p>
            <a:endParaRPr lang="fr-FR" dirty="0"/>
          </a:p>
          <a:p>
            <a:r>
              <a:rPr lang="fr-FR" b="1" dirty="0"/>
              <a:t>DROIT A LA RETRAITE : </a:t>
            </a:r>
            <a:r>
              <a:rPr lang="fr-FR" dirty="0"/>
              <a:t>Reconnaissance des salariés en carrière longue, handicapés et ceux exposés à des conditions de travail pénibles insalubres ou à risques.</a:t>
            </a:r>
          </a:p>
          <a:p>
            <a:r>
              <a:rPr lang="fr-FR" dirty="0"/>
              <a:t>Pensions </a:t>
            </a:r>
            <a:r>
              <a:rPr lang="fr-FR" dirty="0" err="1"/>
              <a:t>indéxées</a:t>
            </a:r>
            <a:r>
              <a:rPr lang="fr-FR" dirty="0"/>
              <a:t> sur l’évolution des salaires.</a:t>
            </a:r>
          </a:p>
          <a:p>
            <a:endParaRPr lang="fr-FR" dirty="0"/>
          </a:p>
          <a:p>
            <a:r>
              <a:rPr lang="fr-FR" b="1" dirty="0"/>
              <a:t>DROIT A L’EMPLOI : </a:t>
            </a:r>
            <a:r>
              <a:rPr lang="fr-FR" dirty="0"/>
              <a:t>Un nouveau statut du travail salarié et une sécurité sociale professionnelle.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734532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64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147174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39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09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700848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277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89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1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76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192095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3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a:t>Modifiez le style du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386058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74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71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377575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20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224195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9/18/2023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a:lnSpc>
                <a:spcPct val="100000"/>
              </a:lnSpc>
            </a:pPr>
            <a:fld id="{1792AF36-56DC-43B2-A794-631F16841BE4}" type="slidenum">
              <a:rPr lang="fr-FR" sz="1400" b="0" strike="noStrike" spc="-1" smtClean="0">
                <a:solidFill>
                  <a:srgbClr val="000000"/>
                </a:solidFill>
                <a:uFill>
                  <a:solidFill>
                    <a:srgbClr val="FFFFFF"/>
                  </a:solidFill>
                </a:uFill>
                <a:latin typeface="Arial"/>
              </a:rPr>
              <a:t>‹N°›</a:t>
            </a:fld>
            <a:endParaRPr lang="fr-FR" sz="1400" b="0" strike="noStrike" spc="-1">
              <a:solidFill>
                <a:srgbClr val="000000"/>
              </a:solidFill>
              <a:uFill>
                <a:solidFill>
                  <a:srgbClr val="FFFFFF"/>
                </a:solidFill>
              </a:uFill>
              <a:latin typeface="Arial Black"/>
            </a:endParaRPr>
          </a:p>
        </p:txBody>
      </p:sp>
    </p:spTree>
    <p:extLst>
      <p:ext uri="{BB962C8B-B14F-4D97-AF65-F5344CB8AC3E}">
        <p14:creationId xmlns:p14="http://schemas.microsoft.com/office/powerpoint/2010/main" val="227832512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9.xml"/><Relationship Id="rId7" Type="http://schemas.openxmlformats.org/officeDocument/2006/relationships/notesSlide" Target="../notesSlides/notesSlide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6.xml"/><Relationship Id="rId7" Type="http://schemas.openxmlformats.org/officeDocument/2006/relationships/notesSlide" Target="../notesSlides/notesSlide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14.png"/><Relationship Id="rId4" Type="http://schemas.openxmlformats.org/officeDocument/2006/relationships/tags" Target="../tags/tag13.xml"/><Relationship Id="rId9"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075" y="1257582"/>
            <a:ext cx="9027925" cy="5078313"/>
          </a:xfrm>
          <a:prstGeom prst="rect">
            <a:avLst/>
          </a:prstGeom>
          <a:noFill/>
        </p:spPr>
        <p:txBody>
          <a:bodyPr wrap="square" lIns="91440" tIns="45720" rIns="91440" bIns="45720">
            <a:spAutoFit/>
          </a:bodyPr>
          <a:lstStyle/>
          <a:p>
            <a:pPr algn="ctr"/>
            <a:r>
              <a:rPr lang="fr-FR" sz="5400" dirty="0">
                <a:ln w="0"/>
                <a:solidFill>
                  <a:srgbClr val="FF0000"/>
                </a:solidFill>
                <a:effectLst>
                  <a:innerShdw blurRad="63500" dist="50800" dir="10800000">
                    <a:prstClr val="black">
                      <a:alpha val="50000"/>
                    </a:prstClr>
                  </a:innerShdw>
                </a:effectLst>
              </a:rPr>
              <a:t>PROPOSITIONS CGT</a:t>
            </a:r>
          </a:p>
          <a:p>
            <a:pPr algn="ctr"/>
            <a:r>
              <a:rPr lang="fr-FR" sz="5400" dirty="0">
                <a:ln w="0"/>
                <a:solidFill>
                  <a:srgbClr val="FF0000"/>
                </a:solidFill>
                <a:effectLst>
                  <a:innerShdw blurRad="63500" dist="50800" dir="10800000">
                    <a:prstClr val="black">
                      <a:alpha val="50000"/>
                    </a:prstClr>
                  </a:innerShdw>
                </a:effectLst>
              </a:rPr>
              <a:t> </a:t>
            </a:r>
          </a:p>
          <a:p>
            <a:pPr algn="ctr"/>
            <a:r>
              <a:rPr lang="fr-FR" sz="5400" dirty="0">
                <a:ln w="0"/>
                <a:solidFill>
                  <a:srgbClr val="FF0000"/>
                </a:solidFill>
                <a:effectLst>
                  <a:innerShdw blurRad="63500" dist="50800" dir="10800000">
                    <a:prstClr val="black">
                      <a:alpha val="50000"/>
                    </a:prstClr>
                  </a:innerShdw>
                </a:effectLst>
              </a:rPr>
              <a:t>POUR UNE SECU </a:t>
            </a:r>
          </a:p>
          <a:p>
            <a:pPr algn="ctr"/>
            <a:endParaRPr lang="fr-FR" sz="5400" dirty="0">
              <a:ln w="0"/>
              <a:solidFill>
                <a:srgbClr val="FF0000"/>
              </a:solidFill>
              <a:effectLst>
                <a:innerShdw blurRad="63500" dist="50800" dir="10800000">
                  <a:prstClr val="black">
                    <a:alpha val="50000"/>
                  </a:prstClr>
                </a:innerShdw>
              </a:effectLst>
            </a:endParaRPr>
          </a:p>
          <a:p>
            <a:pPr algn="ctr"/>
            <a:r>
              <a:rPr lang="fr-FR" sz="5400" dirty="0">
                <a:ln w="0"/>
                <a:solidFill>
                  <a:srgbClr val="FF0000"/>
                </a:solidFill>
                <a:effectLst>
                  <a:innerShdw blurRad="63500" dist="50800" dir="10800000">
                    <a:prstClr val="black">
                      <a:alpha val="50000"/>
                    </a:prstClr>
                  </a:innerShdw>
                </a:effectLst>
              </a:rPr>
              <a:t> INTEGRALE DIGNE DU 21</a:t>
            </a:r>
            <a:r>
              <a:rPr lang="fr-FR" sz="5400" baseline="30000" dirty="0">
                <a:ln w="0"/>
                <a:solidFill>
                  <a:srgbClr val="FF0000"/>
                </a:solidFill>
                <a:effectLst>
                  <a:innerShdw blurRad="63500" dist="50800" dir="10800000">
                    <a:prstClr val="black">
                      <a:alpha val="50000"/>
                    </a:prstClr>
                  </a:innerShdw>
                </a:effectLst>
              </a:rPr>
              <a:t>ème</a:t>
            </a:r>
            <a:r>
              <a:rPr lang="fr-FR" sz="5400" dirty="0">
                <a:ln w="0"/>
                <a:solidFill>
                  <a:srgbClr val="FF0000"/>
                </a:solidFill>
                <a:effectLst>
                  <a:innerShdw blurRad="63500" dist="50800" dir="10800000">
                    <a:prstClr val="black">
                      <a:alpha val="50000"/>
                    </a:prstClr>
                  </a:innerShdw>
                </a:effectLst>
              </a:rPr>
              <a:t> SIECLE</a:t>
            </a:r>
          </a:p>
        </p:txBody>
      </p:sp>
      <p:pic>
        <p:nvPicPr>
          <p:cNvPr id="6" name="Image 5">
            <a:extLst>
              <a:ext uri="{FF2B5EF4-FFF2-40B4-BE49-F238E27FC236}">
                <a16:creationId xmlns:a16="http://schemas.microsoft.com/office/drawing/2014/main" id="{904BF482-B99E-312E-047F-DDF7E7A654E9}"/>
              </a:ext>
            </a:extLst>
          </p:cNvPr>
          <p:cNvPicPr>
            <a:picLocks noChangeAspect="1"/>
          </p:cNvPicPr>
          <p:nvPr/>
        </p:nvPicPr>
        <p:blipFill>
          <a:blip r:embed="rId2"/>
          <a:stretch>
            <a:fillRect/>
          </a:stretch>
        </p:blipFill>
        <p:spPr>
          <a:xfrm>
            <a:off x="665669" y="579842"/>
            <a:ext cx="1255496" cy="916626"/>
          </a:xfrm>
          <a:prstGeom prst="rect">
            <a:avLst/>
          </a:prstGeom>
        </p:spPr>
      </p:pic>
    </p:spTree>
    <p:extLst>
      <p:ext uri="{BB962C8B-B14F-4D97-AF65-F5344CB8AC3E}">
        <p14:creationId xmlns:p14="http://schemas.microsoft.com/office/powerpoint/2010/main" val="93559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custDataLst>
              <p:tags r:id="rId1"/>
            </p:custDataLst>
          </p:nvPr>
        </p:nvSpPr>
        <p:spPr>
          <a:xfrm>
            <a:off x="1205309" y="1549514"/>
            <a:ext cx="6781242" cy="563612"/>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LE DROIT DE CHACUN À VIVRE DIGNEMENT</a:t>
            </a:r>
          </a:p>
        </p:txBody>
      </p:sp>
      <p:sp>
        <p:nvSpPr>
          <p:cNvPr id="10" name="TextShape 1"/>
          <p:cNvSpPr txBox="1"/>
          <p:nvPr>
            <p:custDataLst>
              <p:tags r:id="rId2"/>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
        <p:nvSpPr>
          <p:cNvPr id="13" name="ZoneTexte 12"/>
          <p:cNvSpPr txBox="1"/>
          <p:nvPr>
            <p:custDataLst>
              <p:tags r:id="rId3"/>
            </p:custDataLst>
          </p:nvPr>
        </p:nvSpPr>
        <p:spPr>
          <a:xfrm>
            <a:off x="3839487" y="2973279"/>
            <a:ext cx="3986352" cy="2308324"/>
          </a:xfrm>
          <a:prstGeom prst="rect">
            <a:avLst/>
          </a:prstGeom>
          <a:noFill/>
          <a:ln>
            <a:noFill/>
          </a:ln>
        </p:spPr>
        <p:txBody>
          <a:bodyPr wrap="square" rtlCol="0">
            <a:spAutoFit/>
          </a:bodyPr>
          <a:lstStyle/>
          <a:p>
            <a:pPr algn="ctr"/>
            <a:r>
              <a:rPr lang="fr-FR" sz="2400" b="1" spc="-1" dirty="0">
                <a:solidFill>
                  <a:srgbClr val="000000"/>
                </a:solidFill>
                <a:uFill>
                  <a:solidFill>
                    <a:srgbClr val="FFFFFF"/>
                  </a:solidFill>
                </a:uFill>
                <a:latin typeface="Calibri" panose="020F0502020204030204" pitchFamily="34" charset="0"/>
                <a:cs typeface="Calibri" panose="020F0502020204030204" pitchFamily="34" charset="0"/>
              </a:rPr>
              <a:t>Investir dans l’avenir grâce à des politiques familiales ambitieuses permettant à chaque individu le même accès à l’instruction, à l’éducation…</a:t>
            </a:r>
          </a:p>
        </p:txBody>
      </p:sp>
      <p:sp>
        <p:nvSpPr>
          <p:cNvPr id="2" name="Rectangle 1"/>
          <p:cNvSpPr/>
          <p:nvPr>
            <p:custDataLst>
              <p:tags r:id="rId4"/>
            </p:custDataLst>
          </p:nvPr>
        </p:nvSpPr>
        <p:spPr>
          <a:xfrm>
            <a:off x="1145026" y="664291"/>
            <a:ext cx="7274580" cy="707886"/>
          </a:xfrm>
          <a:prstGeom prst="rect">
            <a:avLst/>
          </a:prstGeom>
          <a:noFill/>
        </p:spPr>
        <p:txBody>
          <a:bodyPr wrap="square" lIns="91440" tIns="45720" rIns="91440" bIns="45720">
            <a:spAutoFit/>
          </a:bodyPr>
          <a:lstStyle/>
          <a:p>
            <a:pPr algn="ctr"/>
            <a:r>
              <a:rPr lang="fr-F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LE DROIT A LA FAMILLE</a:t>
            </a:r>
          </a:p>
        </p:txBody>
      </p:sp>
      <p:pic>
        <p:nvPicPr>
          <p:cNvPr id="3" name="Image 2"/>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1297819" y="2736689"/>
            <a:ext cx="2108501" cy="2982190"/>
          </a:xfrm>
          <a:prstGeom prst="rect">
            <a:avLst/>
          </a:prstGeom>
        </p:spPr>
      </p:pic>
      <p:sp>
        <p:nvSpPr>
          <p:cNvPr id="7" name="Flèche courbée vers la droite 6"/>
          <p:cNvSpPr/>
          <p:nvPr/>
        </p:nvSpPr>
        <p:spPr>
          <a:xfrm>
            <a:off x="724396" y="712520"/>
            <a:ext cx="491882" cy="464457"/>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358012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74421" y="1116281"/>
            <a:ext cx="5949538" cy="830997"/>
          </a:xfrm>
          <a:prstGeom prst="rect">
            <a:avLst/>
          </a:prstGeom>
          <a:solidFill>
            <a:schemeClr val="accent4">
              <a:lumMod val="20000"/>
              <a:lumOff val="80000"/>
            </a:schemeClr>
          </a:solidFill>
        </p:spPr>
        <p:txBody>
          <a:bodyPr wrap="square" rtlCol="0">
            <a:spAutoFit/>
          </a:bodyPr>
          <a:lstStyle/>
          <a:p>
            <a:pPr algn="ctr"/>
            <a:r>
              <a:rPr lang="fr-FR" sz="2400" dirty="0"/>
              <a:t>Soutenir et encourager le travail des femmes, quelles que soient leurs responsabilités familiales</a:t>
            </a:r>
          </a:p>
        </p:txBody>
      </p:sp>
      <p:sp>
        <p:nvSpPr>
          <p:cNvPr id="6" name="ZoneTexte 5"/>
          <p:cNvSpPr txBox="1"/>
          <p:nvPr/>
        </p:nvSpPr>
        <p:spPr>
          <a:xfrm>
            <a:off x="1911926" y="2541318"/>
            <a:ext cx="5617030" cy="1200329"/>
          </a:xfrm>
          <a:prstGeom prst="rect">
            <a:avLst/>
          </a:prstGeom>
          <a:solidFill>
            <a:schemeClr val="accent1">
              <a:lumMod val="20000"/>
              <a:lumOff val="80000"/>
            </a:schemeClr>
          </a:solidFill>
        </p:spPr>
        <p:txBody>
          <a:bodyPr wrap="square" rtlCol="0">
            <a:spAutoFit/>
          </a:bodyPr>
          <a:lstStyle/>
          <a:p>
            <a:pPr algn="ctr"/>
            <a:r>
              <a:rPr lang="fr-FR" sz="2400" dirty="0"/>
              <a:t>Les Prestations Familiales (Sécurité Sociale) est une composante essentielle du soutien apporté aux familles par la Société.</a:t>
            </a:r>
          </a:p>
        </p:txBody>
      </p:sp>
      <p:sp>
        <p:nvSpPr>
          <p:cNvPr id="7" name="ZoneTexte 6"/>
          <p:cNvSpPr txBox="1"/>
          <p:nvPr/>
        </p:nvSpPr>
        <p:spPr>
          <a:xfrm>
            <a:off x="1319745" y="4085587"/>
            <a:ext cx="6814852" cy="1938992"/>
          </a:xfrm>
          <a:prstGeom prst="rect">
            <a:avLst/>
          </a:prstGeom>
          <a:solidFill>
            <a:schemeClr val="accent4">
              <a:lumMod val="20000"/>
              <a:lumOff val="80000"/>
            </a:schemeClr>
          </a:solidFill>
        </p:spPr>
        <p:txBody>
          <a:bodyPr wrap="square" rtlCol="0">
            <a:spAutoFit/>
          </a:bodyPr>
          <a:lstStyle/>
          <a:p>
            <a:pPr algn="ctr"/>
            <a:r>
              <a:rPr lang="fr-FR" sz="2400" dirty="0"/>
              <a:t>Les équipements et services accueillant les enfants, les jeunes et les familles doivent prendre une part importante et être mieux répartis sur les territoires, en quantité et qualité, dans le développement d’une politique familiale solidaire.</a:t>
            </a:r>
          </a:p>
        </p:txBody>
      </p:sp>
      <p:sp>
        <p:nvSpPr>
          <p:cNvPr id="2" name="TextShape 1">
            <a:extLst>
              <a:ext uri="{FF2B5EF4-FFF2-40B4-BE49-F238E27FC236}">
                <a16:creationId xmlns:a16="http://schemas.microsoft.com/office/drawing/2014/main" id="{733AC085-4279-36C0-B74B-2FFB27C01357}"/>
              </a:ext>
            </a:extLst>
          </p:cNvPr>
          <p:cNvSpPr txBox="1"/>
          <p:nvPr>
            <p:custDataLst>
              <p:tags r:id="rId1"/>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278358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04404" y="976624"/>
            <a:ext cx="6068292" cy="1569660"/>
          </a:xfrm>
          <a:prstGeom prst="rect">
            <a:avLst/>
          </a:prstGeom>
          <a:solidFill>
            <a:schemeClr val="accent1">
              <a:lumMod val="20000"/>
              <a:lumOff val="80000"/>
            </a:schemeClr>
          </a:solidFill>
        </p:spPr>
        <p:txBody>
          <a:bodyPr wrap="square" rtlCol="0">
            <a:spAutoFit/>
          </a:bodyPr>
          <a:lstStyle/>
          <a:p>
            <a:pPr algn="ctr"/>
            <a:r>
              <a:rPr lang="fr-FR" sz="2400" dirty="0"/>
              <a:t>L’universalité du droit aux allocations familiales doit être réaffirmée, car elle permet de maintenir le niveau de vie entre les ménages sans enfants et les ménages ayant des enfants à charge.</a:t>
            </a:r>
          </a:p>
        </p:txBody>
      </p:sp>
      <p:sp>
        <p:nvSpPr>
          <p:cNvPr id="8" name="ZoneTexte 7"/>
          <p:cNvSpPr txBox="1"/>
          <p:nvPr/>
        </p:nvSpPr>
        <p:spPr>
          <a:xfrm>
            <a:off x="2337856" y="2907236"/>
            <a:ext cx="5796742" cy="1200329"/>
          </a:xfrm>
          <a:prstGeom prst="rect">
            <a:avLst/>
          </a:prstGeom>
          <a:solidFill>
            <a:schemeClr val="accent4">
              <a:lumMod val="20000"/>
              <a:lumOff val="80000"/>
            </a:schemeClr>
          </a:solidFill>
        </p:spPr>
        <p:txBody>
          <a:bodyPr wrap="square" rtlCol="0">
            <a:spAutoFit/>
          </a:bodyPr>
          <a:lstStyle/>
          <a:p>
            <a:pPr algn="ctr"/>
            <a:r>
              <a:rPr lang="fr-FR" sz="2400" dirty="0"/>
              <a:t>Le droit aux allocations familiales (non imposables et sans condition de ressources) doit être assuré dès le 1</a:t>
            </a:r>
            <a:r>
              <a:rPr lang="fr-FR" sz="2400" baseline="30000" dirty="0"/>
              <a:t>er</a:t>
            </a:r>
            <a:r>
              <a:rPr lang="fr-FR" sz="2400" dirty="0"/>
              <a:t> enfant.</a:t>
            </a:r>
          </a:p>
        </p:txBody>
      </p:sp>
      <p:sp>
        <p:nvSpPr>
          <p:cNvPr id="9" name="ZoneTexte 8"/>
          <p:cNvSpPr txBox="1"/>
          <p:nvPr/>
        </p:nvSpPr>
        <p:spPr>
          <a:xfrm>
            <a:off x="880357" y="4529407"/>
            <a:ext cx="7457704" cy="1569660"/>
          </a:xfrm>
          <a:prstGeom prst="rect">
            <a:avLst/>
          </a:prstGeom>
          <a:solidFill>
            <a:schemeClr val="accent1">
              <a:lumMod val="20000"/>
              <a:lumOff val="80000"/>
            </a:schemeClr>
          </a:solidFill>
        </p:spPr>
        <p:txBody>
          <a:bodyPr wrap="square" rtlCol="0">
            <a:spAutoFit/>
          </a:bodyPr>
          <a:lstStyle/>
          <a:p>
            <a:pPr algn="ctr"/>
            <a:r>
              <a:rPr lang="fr-FR" sz="2400" dirty="0"/>
              <a:t>Le montant du complément de libre choix (ou optionnel) d’activité qui indemnise le congé parental doit se faire sur la base du salaire antérieur du parent salarié en congé parental et être versé jusqu’à la fin de la 1</a:t>
            </a:r>
            <a:r>
              <a:rPr lang="fr-FR" sz="2400" baseline="30000" dirty="0"/>
              <a:t>ère</a:t>
            </a:r>
            <a:r>
              <a:rPr lang="fr-FR" sz="2400" dirty="0"/>
              <a:t> année de l’enfant.</a:t>
            </a:r>
          </a:p>
        </p:txBody>
      </p:sp>
      <p:sp>
        <p:nvSpPr>
          <p:cNvPr id="2" name="TextShape 1">
            <a:extLst>
              <a:ext uri="{FF2B5EF4-FFF2-40B4-BE49-F238E27FC236}">
                <a16:creationId xmlns:a16="http://schemas.microsoft.com/office/drawing/2014/main" id="{C7B696A3-84FC-0DEA-77BB-96F8B26FB689}"/>
              </a:ext>
            </a:extLst>
          </p:cNvPr>
          <p:cNvSpPr txBox="1"/>
          <p:nvPr>
            <p:custDataLst>
              <p:tags r:id="rId1"/>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88092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custDataLst>
              <p:tags r:id="rId1"/>
            </p:custDataLst>
          </p:nvPr>
        </p:nvSpPr>
        <p:spPr>
          <a:xfrm>
            <a:off x="1022514" y="3084941"/>
            <a:ext cx="5134009" cy="1200329"/>
          </a:xfrm>
          <a:prstGeom prst="rect">
            <a:avLst/>
          </a:prstGeom>
          <a:noFill/>
          <a:ln>
            <a:noFill/>
          </a:ln>
        </p:spPr>
        <p:txBody>
          <a:bodyPr wrap="square" rtlCol="0">
            <a:spAutoFit/>
          </a:bodyPr>
          <a:lstStyle/>
          <a:p>
            <a:pPr algn="ctr"/>
            <a:r>
              <a:rPr lang="fr-FR" sz="2400" b="1" spc="-1" dirty="0">
                <a:solidFill>
                  <a:srgbClr val="000000"/>
                </a:solidFill>
                <a:uFill>
                  <a:solidFill>
                    <a:srgbClr val="FFFFFF"/>
                  </a:solidFill>
                </a:uFill>
                <a:latin typeface="Calibri" panose="020F0502020204030204" pitchFamily="34" charset="0"/>
                <a:cs typeface="Calibri" panose="020F0502020204030204" pitchFamily="34" charset="0"/>
              </a:rPr>
              <a:t>Avec une pension calculée sur les 10 meilleures années et/ou 75 % du dernier salaire brut</a:t>
            </a:r>
          </a:p>
        </p:txBody>
      </p:sp>
      <p:pic>
        <p:nvPicPr>
          <p:cNvPr id="3" name="Image 2"/>
          <p:cNvPicPr>
            <a:picLocks noChangeAspect="1"/>
          </p:cNvPicPr>
          <p:nvPr>
            <p:custDataLst>
              <p:tags r:id="rId2"/>
            </p:custDataLst>
          </p:nvPr>
        </p:nvPicPr>
        <p:blipFill>
          <a:blip r:embed="rId8"/>
          <a:stretch>
            <a:fillRect/>
          </a:stretch>
        </p:blipFill>
        <p:spPr>
          <a:xfrm>
            <a:off x="656248" y="5008418"/>
            <a:ext cx="2483368" cy="1241684"/>
          </a:xfrm>
          <a:prstGeom prst="rect">
            <a:avLst/>
          </a:prstGeom>
        </p:spPr>
      </p:pic>
      <p:sp>
        <p:nvSpPr>
          <p:cNvPr id="5" name="Rectangle 4"/>
          <p:cNvSpPr/>
          <p:nvPr>
            <p:custDataLst>
              <p:tags r:id="rId3"/>
            </p:custDataLst>
          </p:nvPr>
        </p:nvSpPr>
        <p:spPr>
          <a:xfrm>
            <a:off x="556067" y="707079"/>
            <a:ext cx="8105103" cy="769441"/>
          </a:xfrm>
          <a:prstGeom prst="rect">
            <a:avLst/>
          </a:prstGeom>
          <a:noFill/>
        </p:spPr>
        <p:txBody>
          <a:bodyPr wrap="none" lIns="91440" tIns="45720" rIns="91440" bIns="45720">
            <a:spAutoFit/>
          </a:bodyPr>
          <a:lstStyle/>
          <a:p>
            <a:pPr algn="ctr"/>
            <a:r>
              <a:rPr lang="fr-F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LE DROIT A LA RETRAITE</a:t>
            </a:r>
          </a:p>
        </p:txBody>
      </p:sp>
      <p:pic>
        <p:nvPicPr>
          <p:cNvPr id="2" name="Image 1"/>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474691" y="2815105"/>
            <a:ext cx="1502988" cy="2125773"/>
          </a:xfrm>
          <a:prstGeom prst="rect">
            <a:avLst/>
          </a:prstGeom>
        </p:spPr>
      </p:pic>
      <p:sp>
        <p:nvSpPr>
          <p:cNvPr id="4" name="Rectangle 3"/>
          <p:cNvSpPr/>
          <p:nvPr/>
        </p:nvSpPr>
        <p:spPr>
          <a:xfrm>
            <a:off x="2819497" y="1566047"/>
            <a:ext cx="3029997" cy="923330"/>
          </a:xfrm>
          <a:prstGeom prst="rect">
            <a:avLst/>
          </a:prstGeom>
          <a:noFill/>
        </p:spPr>
        <p:txBody>
          <a:bodyPr wrap="none" lIns="91440" tIns="45720" rIns="91440" bIns="45720">
            <a:spAutoFit/>
          </a:bodyPr>
          <a:lstStyle/>
          <a:p>
            <a:pPr algn="ctr"/>
            <a:r>
              <a:rPr lang="fr-FR"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 60 ANS</a:t>
            </a:r>
            <a:endPar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TextShape 1">
            <a:extLst>
              <a:ext uri="{FF2B5EF4-FFF2-40B4-BE49-F238E27FC236}">
                <a16:creationId xmlns:a16="http://schemas.microsoft.com/office/drawing/2014/main" id="{DB947457-3673-BAC7-0BDB-016D9A384F98}"/>
              </a:ext>
            </a:extLst>
          </p:cNvPr>
          <p:cNvSpPr txBox="1"/>
          <p:nvPr>
            <p:custDataLst>
              <p:tags r:id="rId5"/>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8973998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508566" y="493322"/>
            <a:ext cx="8105103" cy="769441"/>
          </a:xfrm>
          <a:prstGeom prst="rect">
            <a:avLst/>
          </a:prstGeom>
          <a:noFill/>
        </p:spPr>
        <p:txBody>
          <a:bodyPr wrap="none" lIns="91440" tIns="45720" rIns="91440" bIns="45720">
            <a:spAutoFit/>
          </a:bodyPr>
          <a:lstStyle/>
          <a:p>
            <a:pPr algn="ctr"/>
            <a:r>
              <a:rPr lang="fr-F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LE DROIT A LA RETRAITE</a:t>
            </a:r>
          </a:p>
        </p:txBody>
      </p:sp>
      <p:sp>
        <p:nvSpPr>
          <p:cNvPr id="4" name="Rectangle 3"/>
          <p:cNvSpPr/>
          <p:nvPr/>
        </p:nvSpPr>
        <p:spPr>
          <a:xfrm>
            <a:off x="1350145" y="1139080"/>
            <a:ext cx="6339840"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3600" b="1" dirty="0">
                <a:ln/>
                <a:solidFill>
                  <a:schemeClr val="accent4"/>
                </a:solidFill>
              </a:rPr>
              <a:t>Garantir la possibilité d’un départ à 60 ans</a:t>
            </a:r>
            <a:endParaRPr lang="fr-FR" sz="3600" b="1" cap="none" spc="0" dirty="0">
              <a:ln/>
              <a:solidFill>
                <a:schemeClr val="accent4"/>
              </a:solidFill>
              <a:effectLst/>
            </a:endParaRPr>
          </a:p>
        </p:txBody>
      </p:sp>
      <p:sp>
        <p:nvSpPr>
          <p:cNvPr id="6" name="ZoneTexte 5"/>
          <p:cNvSpPr txBox="1"/>
          <p:nvPr/>
        </p:nvSpPr>
        <p:spPr>
          <a:xfrm>
            <a:off x="1106305" y="2333262"/>
            <a:ext cx="7016417" cy="923330"/>
          </a:xfrm>
          <a:prstGeom prst="rect">
            <a:avLst/>
          </a:prstGeom>
          <a:noFill/>
        </p:spPr>
        <p:txBody>
          <a:bodyPr wrap="square" rtlCol="0">
            <a:spAutoFit/>
          </a:bodyPr>
          <a:lstStyle/>
          <a:p>
            <a:pPr algn="just"/>
            <a:r>
              <a:rPr lang="fr-FR" dirty="0"/>
              <a:t>Départ anticipé à 55 ans pour les salariés exposés à des facteurs de pénibilité, ou 1 trimestre de départ anticipé par année d’exposition Reconnaître cette dernière par une politique de prévention et de réparation.</a:t>
            </a:r>
          </a:p>
        </p:txBody>
      </p:sp>
      <p:sp>
        <p:nvSpPr>
          <p:cNvPr id="29" name="Ellipse 28"/>
          <p:cNvSpPr/>
          <p:nvPr/>
        </p:nvSpPr>
        <p:spPr>
          <a:xfrm>
            <a:off x="4180115" y="3301339"/>
            <a:ext cx="3645723" cy="1068780"/>
          </a:xfrm>
          <a:prstGeom prst="ellipse">
            <a:avLst/>
          </a:prstGeom>
          <a:solidFill>
            <a:schemeClr val="accent4">
              <a:lumMod val="20000"/>
              <a:lumOff val="80000"/>
            </a:schemeClr>
          </a:solidFill>
          <a:ln w="28575" cmpd="thinThick">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Le minimum de pension au niveau du Smic pour une carrière complète</a:t>
            </a:r>
          </a:p>
        </p:txBody>
      </p:sp>
      <p:sp>
        <p:nvSpPr>
          <p:cNvPr id="30" name="Ellipse 29"/>
          <p:cNvSpPr/>
          <p:nvPr/>
        </p:nvSpPr>
        <p:spPr>
          <a:xfrm>
            <a:off x="4227614" y="4797631"/>
            <a:ext cx="3503220" cy="1282535"/>
          </a:xfrm>
          <a:prstGeom prst="ellipse">
            <a:avLst/>
          </a:prstGeom>
          <a:solidFill>
            <a:schemeClr val="accent4">
              <a:lumMod val="20000"/>
              <a:lumOff val="80000"/>
            </a:schemeClr>
          </a:solidFill>
          <a:ln w="28575" cmpd="thinThick">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Une politique volontariste d’égalité salariale femmes/hommes</a:t>
            </a:r>
          </a:p>
        </p:txBody>
      </p:sp>
      <p:sp>
        <p:nvSpPr>
          <p:cNvPr id="31" name="Ellipse 30"/>
          <p:cNvSpPr/>
          <p:nvPr/>
        </p:nvSpPr>
        <p:spPr>
          <a:xfrm>
            <a:off x="1007421" y="5258788"/>
            <a:ext cx="2662053" cy="975755"/>
          </a:xfrm>
          <a:prstGeom prst="ellipse">
            <a:avLst/>
          </a:prstGeom>
          <a:solidFill>
            <a:schemeClr val="accent4">
              <a:lumMod val="20000"/>
              <a:lumOff val="80000"/>
            </a:schemeClr>
          </a:solidFill>
          <a:ln w="28575" cmpd="thinThick">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Prise en compte des années d’étude</a:t>
            </a:r>
          </a:p>
        </p:txBody>
      </p:sp>
      <p:sp>
        <p:nvSpPr>
          <p:cNvPr id="32" name="Ellipse 31"/>
          <p:cNvSpPr/>
          <p:nvPr/>
        </p:nvSpPr>
        <p:spPr>
          <a:xfrm>
            <a:off x="1304306" y="4096988"/>
            <a:ext cx="3362697" cy="981693"/>
          </a:xfrm>
          <a:prstGeom prst="ellipse">
            <a:avLst/>
          </a:prstGeom>
          <a:solidFill>
            <a:schemeClr val="accent4">
              <a:lumMod val="20000"/>
              <a:lumOff val="80000"/>
            </a:schemeClr>
          </a:solidFill>
          <a:ln w="28575" cmpd="thinThick">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Indexation des pensions sur l’évolution des salaires</a:t>
            </a:r>
          </a:p>
        </p:txBody>
      </p:sp>
      <p:sp>
        <p:nvSpPr>
          <p:cNvPr id="2" name="TextShape 1">
            <a:extLst>
              <a:ext uri="{FF2B5EF4-FFF2-40B4-BE49-F238E27FC236}">
                <a16:creationId xmlns:a16="http://schemas.microsoft.com/office/drawing/2014/main" id="{34A773C8-D095-50A9-5147-BC40F8396C66}"/>
              </a:ext>
            </a:extLst>
          </p:cNvPr>
          <p:cNvSpPr txBox="1"/>
          <p:nvPr>
            <p:custDataLst>
              <p:tags r:id="rId2"/>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39370874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custDataLst>
              <p:tags r:id="rId1"/>
            </p:custDataLst>
          </p:nvPr>
        </p:nvSpPr>
        <p:spPr>
          <a:xfrm>
            <a:off x="862413" y="1441276"/>
            <a:ext cx="7386692" cy="830997"/>
          </a:xfrm>
          <a:prstGeom prst="rect">
            <a:avLst/>
          </a:prstGeom>
          <a:noFill/>
          <a:ln>
            <a:noFill/>
          </a:ln>
        </p:spPr>
        <p:txBody>
          <a:bodyPr wrap="square" rtlCol="0">
            <a:spAutoFit/>
          </a:bodyPr>
          <a:lstStyle/>
          <a:p>
            <a:pPr algn="ctr"/>
            <a:r>
              <a:rPr lang="fr-FR" sz="2400" b="1" spc="-1" dirty="0">
                <a:solidFill>
                  <a:srgbClr val="000000"/>
                </a:solidFill>
                <a:uFill>
                  <a:solidFill>
                    <a:srgbClr val="FFFFFF"/>
                  </a:solidFill>
                </a:uFill>
                <a:latin typeface="Calibri" panose="020F0502020204030204" pitchFamily="34" charset="0"/>
                <a:cs typeface="Calibri" panose="020F0502020204030204" pitchFamily="34" charset="0"/>
              </a:rPr>
              <a:t>Une indemnisation pour tous les privés d’emploi, fixée à 80 % du dernier salaire brut</a:t>
            </a:r>
          </a:p>
        </p:txBody>
      </p:sp>
      <p:pic>
        <p:nvPicPr>
          <p:cNvPr id="6" name="Image 5"/>
          <p:cNvPicPr>
            <a:picLocks noChangeAspect="1"/>
          </p:cNvPicPr>
          <p:nvPr>
            <p:custDataLst>
              <p:tags r:id="rId2"/>
            </p:custDataLst>
          </p:nvPr>
        </p:nvPicPr>
        <p:blipFill>
          <a:blip r:embed="rId7"/>
          <a:stretch>
            <a:fillRect/>
          </a:stretch>
        </p:blipFill>
        <p:spPr>
          <a:xfrm>
            <a:off x="6206836" y="5440289"/>
            <a:ext cx="2157478" cy="783506"/>
          </a:xfrm>
          <a:prstGeom prst="rect">
            <a:avLst/>
          </a:prstGeom>
        </p:spPr>
      </p:pic>
      <p:sp>
        <p:nvSpPr>
          <p:cNvPr id="2" name="Rectangle 1"/>
          <p:cNvSpPr/>
          <p:nvPr>
            <p:custDataLst>
              <p:tags r:id="rId3"/>
            </p:custDataLst>
          </p:nvPr>
        </p:nvSpPr>
        <p:spPr>
          <a:xfrm>
            <a:off x="1239898" y="650702"/>
            <a:ext cx="6843732" cy="769441"/>
          </a:xfrm>
          <a:prstGeom prst="rect">
            <a:avLst/>
          </a:prstGeom>
          <a:noFill/>
        </p:spPr>
        <p:txBody>
          <a:bodyPr wrap="none" lIns="91440" tIns="45720" rIns="91440" bIns="45720">
            <a:spAutoFit/>
          </a:bodyPr>
          <a:lstStyle/>
          <a:p>
            <a:pPr algn="ctr"/>
            <a:r>
              <a:rPr lang="fr-F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LE DROIT A L’EMPLOI</a:t>
            </a:r>
          </a:p>
        </p:txBody>
      </p:sp>
      <p:sp>
        <p:nvSpPr>
          <p:cNvPr id="4" name="Text Box 2"/>
          <p:cNvSpPr txBox="1">
            <a:spLocks noChangeArrowheads="1"/>
          </p:cNvSpPr>
          <p:nvPr/>
        </p:nvSpPr>
        <p:spPr bwMode="auto">
          <a:xfrm>
            <a:off x="1333043" y="2584249"/>
            <a:ext cx="5825140" cy="29760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200" b="1" i="0" u="none" strike="noStrike" cap="none" normalizeH="0" baseline="0" dirty="0">
                <a:ln>
                  <a:noFill/>
                </a:ln>
                <a:solidFill>
                  <a:srgbClr val="000000"/>
                </a:solidFill>
                <a:effectLst/>
                <a:latin typeface="Calibri" panose="020F0502020204030204" pitchFamily="34" charset="0"/>
              </a:rPr>
              <a:t>Une indemnisation de tous les demandeurs d’emploi, y compris les primo demandeurs et les salariés précaires. Ceci jusqu’au retour à l’emploi.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200" b="1" i="0" u="none" strike="noStrike" cap="none" normalizeH="0" baseline="0" dirty="0">
              <a:ln>
                <a:noFill/>
              </a:ln>
              <a:solidFill>
                <a:srgbClr val="000000"/>
              </a:solidFill>
              <a:effectLst/>
              <a:latin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2200" b="1" i="0" u="none" strike="noStrike" cap="none" normalizeH="0" baseline="0" dirty="0">
                <a:ln>
                  <a:noFill/>
                </a:ln>
                <a:solidFill>
                  <a:srgbClr val="000000"/>
                </a:solidFill>
                <a:effectLst/>
                <a:latin typeface="Calibri" panose="020F0502020204030204" pitchFamily="34" charset="0"/>
              </a:rPr>
              <a:t>En lien avec une politique ambitieuse d’insertion dans l’emploi.</a:t>
            </a:r>
          </a:p>
          <a:p>
            <a:pPr marR="0" lvl="0" algn="just" defTabSz="914400" rtl="0" eaLnBrk="0" fontAlgn="base" latinLnBrk="0" hangingPunct="0">
              <a:lnSpc>
                <a:spcPct val="100000"/>
              </a:lnSpc>
              <a:spcBef>
                <a:spcPct val="0"/>
              </a:spcBef>
              <a:spcAft>
                <a:spcPct val="0"/>
              </a:spcAft>
              <a:buClrTx/>
              <a:buSzTx/>
              <a:tabLst/>
            </a:pPr>
            <a:endParaRPr kumimoji="0" lang="fr-FR" altLang="fr-FR" sz="2200" b="1" i="0" u="none" strike="noStrike" cap="none" normalizeH="0" baseline="0" dirty="0">
              <a:ln>
                <a:noFill/>
              </a:ln>
              <a:solidFill>
                <a:srgbClr val="000000"/>
              </a:solidFill>
              <a:effectLst/>
              <a:latin typeface="Calibri" panose="020F0502020204030204" pitchFamily="34" charset="0"/>
            </a:endParaRPr>
          </a:p>
        </p:txBody>
      </p:sp>
      <p:sp>
        <p:nvSpPr>
          <p:cNvPr id="3" name="TextShape 1">
            <a:extLst>
              <a:ext uri="{FF2B5EF4-FFF2-40B4-BE49-F238E27FC236}">
                <a16:creationId xmlns:a16="http://schemas.microsoft.com/office/drawing/2014/main" id="{1CE890C9-B96E-8BBE-7D9D-138EC493A035}"/>
              </a:ext>
            </a:extLst>
          </p:cNvPr>
          <p:cNvSpPr txBox="1"/>
          <p:nvPr>
            <p:custDataLst>
              <p:tags r:id="rId4"/>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35309959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1517" y="963284"/>
            <a:ext cx="7992738" cy="1446550"/>
          </a:xfrm>
          <a:prstGeom prst="rect">
            <a:avLst/>
          </a:prstGeom>
        </p:spPr>
        <p:txBody>
          <a:bodyPr wrap="square">
            <a:spAutoFit/>
          </a:bodyPr>
          <a:lstStyle/>
          <a:p>
            <a:pPr lvl="0" algn="ctr"/>
            <a:r>
              <a:rPr lang="fr-FR" sz="4400" spc="-1" dirty="0">
                <a:solidFill>
                  <a:srgbClr val="FF3333"/>
                </a:solidFill>
                <a:uFill>
                  <a:solidFill>
                    <a:srgbClr val="FFFFFF"/>
                  </a:solidFill>
                </a:uFill>
                <a:latin typeface="Berlin Sans FB"/>
              </a:rPr>
              <a:t>Reconquérir la Sécurité Sociale et Conquérir de nouveaux droits</a:t>
            </a:r>
            <a:endParaRPr lang="fr-FR" sz="4400" spc="-1" dirty="0">
              <a:solidFill>
                <a:srgbClr val="000000"/>
              </a:solidFill>
              <a:uFill>
                <a:solidFill>
                  <a:srgbClr val="FFFFFF"/>
                </a:solidFill>
              </a:uFill>
              <a:latin typeface="Arial"/>
            </a:endParaRPr>
          </a:p>
        </p:txBody>
      </p:sp>
      <p:sp>
        <p:nvSpPr>
          <p:cNvPr id="8" name="Rectangle 7"/>
          <p:cNvSpPr/>
          <p:nvPr/>
        </p:nvSpPr>
        <p:spPr>
          <a:xfrm>
            <a:off x="531517" y="2979392"/>
            <a:ext cx="7992738" cy="1938992"/>
          </a:xfrm>
          <a:prstGeom prst="rect">
            <a:avLst/>
          </a:prstGeom>
          <a:solidFill>
            <a:schemeClr val="accent5">
              <a:lumMod val="20000"/>
              <a:lumOff val="80000"/>
            </a:schemeClr>
          </a:solidFill>
        </p:spPr>
        <p:txBody>
          <a:bodyPr wrap="square">
            <a:spAutoFit/>
          </a:bodyPr>
          <a:lstStyle/>
          <a:p>
            <a:pPr lvl="0" algn="ctr"/>
            <a:r>
              <a:rPr lang="fr-FR" sz="4000" spc="-1" dirty="0">
                <a:uFill>
                  <a:solidFill>
                    <a:srgbClr val="FFFFFF"/>
                  </a:solidFill>
                </a:uFill>
                <a:latin typeface="Berlin Sans FB"/>
              </a:rPr>
              <a:t>Cela ne peut se faire que par l’adhésion de la population et la construction du rapport de force</a:t>
            </a:r>
            <a:endParaRPr lang="fr-FR" sz="4000" spc="-1" dirty="0">
              <a:uFill>
                <a:solidFill>
                  <a:srgbClr val="FFFFFF"/>
                </a:solidFill>
              </a:uFill>
              <a:latin typeface="Arial"/>
            </a:endParaRPr>
          </a:p>
        </p:txBody>
      </p:sp>
      <p:sp>
        <p:nvSpPr>
          <p:cNvPr id="2" name="TextShape 1">
            <a:extLst>
              <a:ext uri="{FF2B5EF4-FFF2-40B4-BE49-F238E27FC236}">
                <a16:creationId xmlns:a16="http://schemas.microsoft.com/office/drawing/2014/main" id="{A47765FA-7D74-F58C-86E8-1D92E567798A}"/>
              </a:ext>
            </a:extLst>
          </p:cNvPr>
          <p:cNvSpPr txBox="1"/>
          <p:nvPr>
            <p:custDataLst>
              <p:tags r:id="rId1"/>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280002730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7306" y="3136908"/>
            <a:ext cx="7992738" cy="1446550"/>
          </a:xfrm>
          <a:prstGeom prst="rect">
            <a:avLst/>
          </a:prstGeom>
          <a:solidFill>
            <a:schemeClr val="accent5">
              <a:lumMod val="20000"/>
              <a:lumOff val="80000"/>
            </a:schemeClr>
          </a:solidFill>
        </p:spPr>
        <p:txBody>
          <a:bodyPr wrap="square">
            <a:spAutoFit/>
          </a:bodyPr>
          <a:lstStyle/>
          <a:p>
            <a:pPr lvl="0" algn="ctr"/>
            <a:r>
              <a:rPr lang="fr-FR" sz="4400" spc="-1" dirty="0">
                <a:solidFill>
                  <a:srgbClr val="C00000"/>
                </a:solidFill>
                <a:uFill>
                  <a:solidFill>
                    <a:srgbClr val="FFFFFF"/>
                  </a:solidFill>
                </a:uFill>
                <a:latin typeface="Berlin Sans FB"/>
              </a:rPr>
              <a:t>LA SECURITE SOCIALE C’EST L’AFFAIRE DE TOUS</a:t>
            </a:r>
            <a:endParaRPr lang="fr-FR" sz="4400" spc="-1" dirty="0">
              <a:solidFill>
                <a:srgbClr val="C00000"/>
              </a:solidFill>
              <a:uFill>
                <a:solidFill>
                  <a:srgbClr val="FFFFFF"/>
                </a:solidFill>
              </a:uFill>
              <a:latin typeface="Arial"/>
            </a:endParaRPr>
          </a:p>
        </p:txBody>
      </p:sp>
      <p:sp>
        <p:nvSpPr>
          <p:cNvPr id="8" name="Rectangle 7"/>
          <p:cNvSpPr/>
          <p:nvPr/>
        </p:nvSpPr>
        <p:spPr>
          <a:xfrm>
            <a:off x="777379" y="1097978"/>
            <a:ext cx="7992738" cy="1446550"/>
          </a:xfrm>
          <a:prstGeom prst="rect">
            <a:avLst/>
          </a:prstGeom>
        </p:spPr>
        <p:txBody>
          <a:bodyPr wrap="square">
            <a:spAutoFit/>
          </a:bodyPr>
          <a:lstStyle/>
          <a:p>
            <a:pPr lvl="0" algn="ctr"/>
            <a:r>
              <a:rPr lang="fr-FR" sz="4400" spc="-1" dirty="0">
                <a:uFill>
                  <a:solidFill>
                    <a:srgbClr val="FFFFFF"/>
                  </a:solidFill>
                </a:uFill>
                <a:latin typeface="Berlin Sans FB"/>
              </a:rPr>
              <a:t>C’est le défi que la population doit relever. L’enjeu est de taille.</a:t>
            </a:r>
            <a:endParaRPr lang="fr-FR" sz="4400" spc="-1" dirty="0">
              <a:uFill>
                <a:solidFill>
                  <a:srgbClr val="FFFFFF"/>
                </a:solidFill>
              </a:uFill>
              <a:latin typeface="Arial"/>
            </a:endParaRPr>
          </a:p>
        </p:txBody>
      </p:sp>
      <p:sp>
        <p:nvSpPr>
          <p:cNvPr id="2" name="TextShape 1">
            <a:extLst>
              <a:ext uri="{FF2B5EF4-FFF2-40B4-BE49-F238E27FC236}">
                <a16:creationId xmlns:a16="http://schemas.microsoft.com/office/drawing/2014/main" id="{86920D6D-D570-96B0-899C-1CE652DE4E7E}"/>
              </a:ext>
            </a:extLst>
          </p:cNvPr>
          <p:cNvSpPr txBox="1"/>
          <p:nvPr>
            <p:custDataLst>
              <p:tags r:id="rId1"/>
            </p:custDataLst>
          </p:nvPr>
        </p:nvSpPr>
        <p:spPr>
          <a:xfrm>
            <a:off x="-113940" y="0"/>
            <a:ext cx="5836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Tree>
    <p:extLst>
      <p:ext uri="{BB962C8B-B14F-4D97-AF65-F5344CB8AC3E}">
        <p14:creationId xmlns:p14="http://schemas.microsoft.com/office/powerpoint/2010/main" val="17503258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58484" y="1420854"/>
            <a:ext cx="7249099" cy="2954655"/>
          </a:xfrm>
          <a:prstGeom prst="rect">
            <a:avLst/>
          </a:prstGeom>
          <a:noFill/>
        </p:spPr>
        <p:txBody>
          <a:bodyPr wrap="square" rtlCol="0">
            <a:spAutoFit/>
          </a:bodyPr>
          <a:lstStyle/>
          <a:p>
            <a:pPr algn="ctr"/>
            <a:r>
              <a:rPr lang="fr-FR" sz="4800" b="1" dirty="0">
                <a:solidFill>
                  <a:srgbClr val="FF0000"/>
                </a:solidFill>
              </a:rPr>
              <a:t>LA SECURITE SOCIALE </a:t>
            </a:r>
          </a:p>
          <a:p>
            <a:pPr algn="ctr"/>
            <a:endParaRPr lang="fr-FR" sz="4400" b="1" dirty="0"/>
          </a:p>
          <a:p>
            <a:pPr algn="ctr"/>
            <a:r>
              <a:rPr lang="fr-FR" sz="4400" b="1" dirty="0"/>
              <a:t>ACTEUR UNIQUE DE LA </a:t>
            </a:r>
          </a:p>
          <a:p>
            <a:pPr algn="ctr"/>
            <a:r>
              <a:rPr lang="fr-FR" sz="4400" b="1" dirty="0"/>
              <a:t>PROTECTION SOCIALE</a:t>
            </a:r>
          </a:p>
        </p:txBody>
      </p:sp>
      <p:pic>
        <p:nvPicPr>
          <p:cNvPr id="3" name="Image 2"/>
          <p:cNvPicPr>
            <a:picLocks noChangeAspect="1"/>
          </p:cNvPicPr>
          <p:nvPr/>
        </p:nvPicPr>
        <p:blipFill>
          <a:blip r:embed="rId3"/>
          <a:stretch>
            <a:fillRect/>
          </a:stretch>
        </p:blipFill>
        <p:spPr>
          <a:xfrm>
            <a:off x="615076" y="4542766"/>
            <a:ext cx="1945313" cy="1721146"/>
          </a:xfrm>
          <a:prstGeom prst="rect">
            <a:avLst/>
          </a:prstGeom>
        </p:spPr>
      </p:pic>
    </p:spTree>
    <p:extLst>
      <p:ext uri="{BB962C8B-B14F-4D97-AF65-F5344CB8AC3E}">
        <p14:creationId xmlns:p14="http://schemas.microsoft.com/office/powerpoint/2010/main" val="77924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automatique 2"/>
          <p:cNvSpPr>
            <a:spLocks noChangeArrowheads="1"/>
          </p:cNvSpPr>
          <p:nvPr/>
        </p:nvSpPr>
        <p:spPr bwMode="auto">
          <a:xfrm rot="5400000">
            <a:off x="1877156" y="-293390"/>
            <a:ext cx="5380457" cy="7435273"/>
          </a:xfrm>
          <a:prstGeom prst="roundRect">
            <a:avLst>
              <a:gd name="adj" fmla="val 13032"/>
            </a:avLst>
          </a:prstGeom>
          <a:solidFill>
            <a:schemeClr val="accent6">
              <a:lumMod val="20000"/>
              <a:lumOff val="80000"/>
            </a:schemeClr>
          </a:solidFill>
          <a:ln>
            <a:solidFill>
              <a:srgbClr val="C00000"/>
            </a:solidFill>
          </a:ln>
        </p:spPr>
        <p:txBody>
          <a:bodyPr rot="0" vert="horz" wrap="square" lIns="91440" tIns="45720" rIns="91440" bIns="45720" anchor="ctr" anchorCtr="0" upright="1">
            <a:noAutofit/>
          </a:bodyPr>
          <a:lstStyle/>
          <a:p>
            <a:pPr algn="just">
              <a:lnSpc>
                <a:spcPct val="107000"/>
              </a:lnSpc>
              <a:spcAft>
                <a:spcPts val="800"/>
              </a:spcAft>
            </a:pPr>
            <a:endPar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6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La SÉCURITÉ SOCIALE </a:t>
            </a:r>
            <a:r>
              <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rPr>
              <a:t>est la seule création de richesse sans capital, la seule qui ne va pas dans la poche des actionnaires, mais est directement investie pour le bien-être de nos citoyens.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rPr>
              <a:t>Faire appel au budget des contribuables pour la financer serait subordonner l’efficacité de la politique sociale à des considérations purement financières. </a:t>
            </a:r>
            <a:r>
              <a:rPr lang="fr-FR" sz="26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Ce que nous refusons</a:t>
            </a:r>
            <a:r>
              <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2600" b="1" i="1" dirty="0">
                <a:effectLst/>
                <a:latin typeface="Times New Roman" panose="02020603050405020304" pitchFamily="18" charset="0"/>
                <a:ea typeface="Times New Roman" panose="02020603050405020304" pitchFamily="18" charset="0"/>
                <a:cs typeface="Times New Roman" panose="02020603050405020304" pitchFamily="18" charset="0"/>
              </a:rPr>
              <a:t>Ambroise CROIZAT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71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1041936" y="535866"/>
            <a:ext cx="6781242" cy="801251"/>
          </a:xfrm>
          <a:prstGeom prst="rect">
            <a:avLst/>
          </a:prstGeom>
          <a:noFill/>
          <a:ln>
            <a:noFill/>
          </a:ln>
        </p:spPr>
        <p:txBody>
          <a:bodyPr lIns="90000" tIns="46800" rIns="90000" bIns="46800" anchor="ctr"/>
          <a:lstStyle/>
          <a:p>
            <a:pPr algn="ctr"/>
            <a:r>
              <a:rPr lang="fr-FR" sz="4400" b="1" spc="-1" dirty="0">
                <a:solidFill>
                  <a:srgbClr val="FF0000"/>
                </a:solidFill>
                <a:uFill>
                  <a:solidFill>
                    <a:srgbClr val="FFFFFF"/>
                  </a:solidFill>
                </a:uFill>
                <a:latin typeface="Arial"/>
              </a:rPr>
              <a:t>LA CGT PROPOSE </a:t>
            </a:r>
          </a:p>
        </p:txBody>
      </p:sp>
      <p:sp>
        <p:nvSpPr>
          <p:cNvPr id="2" name="ZoneTexte 1"/>
          <p:cNvSpPr txBox="1"/>
          <p:nvPr/>
        </p:nvSpPr>
        <p:spPr>
          <a:xfrm>
            <a:off x="854490" y="1372373"/>
            <a:ext cx="7867664" cy="830997"/>
          </a:xfrm>
          <a:prstGeom prst="rect">
            <a:avLst/>
          </a:prstGeom>
          <a:noFill/>
        </p:spPr>
        <p:txBody>
          <a:bodyPr wrap="square" rtlCol="0">
            <a:spAutoFit/>
          </a:bodyPr>
          <a:lstStyle/>
          <a:p>
            <a:pPr algn="ctr"/>
            <a:r>
              <a:rPr lang="fr-FR" sz="2400" b="1" spc="-1" dirty="0">
                <a:solidFill>
                  <a:srgbClr val="000000"/>
                </a:solidFill>
                <a:uFill>
                  <a:solidFill>
                    <a:srgbClr val="FFFFFF"/>
                  </a:solidFill>
                </a:uFill>
                <a:latin typeface="Arial"/>
              </a:rPr>
              <a:t>UN FINANCEMENT UNIQUE PAR LA COTISATION SOCIALE ASSISE SUR LE TRAVAIL</a:t>
            </a:r>
          </a:p>
        </p:txBody>
      </p:sp>
      <p:sp>
        <p:nvSpPr>
          <p:cNvPr id="5" name="Flèche droite 4"/>
          <p:cNvSpPr/>
          <p:nvPr/>
        </p:nvSpPr>
        <p:spPr>
          <a:xfrm>
            <a:off x="599869" y="1430252"/>
            <a:ext cx="509242" cy="3576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Alternative 13"/>
          <p:cNvSpPr/>
          <p:nvPr/>
        </p:nvSpPr>
        <p:spPr>
          <a:xfrm>
            <a:off x="921195" y="2523646"/>
            <a:ext cx="3604623" cy="2196135"/>
          </a:xfrm>
          <a:prstGeom prst="flowChartAlternateProcess">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n w="0"/>
                <a:solidFill>
                  <a:srgbClr val="FF0000"/>
                </a:solidFill>
                <a:effectLst>
                  <a:outerShdw blurRad="38100" dist="19050" dir="2700000" algn="tl" rotWithShape="0">
                    <a:schemeClr val="dk1">
                      <a:alpha val="40000"/>
                    </a:schemeClr>
                  </a:outerShdw>
                </a:effectLst>
              </a:rPr>
              <a:t>COTISATION SOCIALE</a:t>
            </a:r>
          </a:p>
          <a:p>
            <a:pPr algn="ctr"/>
            <a:endParaRPr lang="fr-FR" sz="2400" b="1" dirty="0">
              <a:ln w="0"/>
              <a:solidFill>
                <a:schemeClr val="tx1"/>
              </a:solidFill>
              <a:effectLst>
                <a:outerShdw blurRad="38100" dist="19050" dir="2700000" algn="tl" rotWithShape="0">
                  <a:schemeClr val="dk1">
                    <a:alpha val="40000"/>
                  </a:schemeClr>
                </a:outerShdw>
              </a:effectLst>
            </a:endParaRPr>
          </a:p>
          <a:p>
            <a:pPr algn="ctr"/>
            <a:r>
              <a:rPr lang="fr-FR" sz="3200" b="1" dirty="0">
                <a:ln w="0"/>
                <a:solidFill>
                  <a:schemeClr val="tx1"/>
                </a:solidFill>
                <a:effectLst>
                  <a:outerShdw blurRad="38100" dist="19050" dir="2700000" algn="tl" rotWithShape="0">
                    <a:schemeClr val="dk1">
                      <a:alpha val="40000"/>
                    </a:schemeClr>
                  </a:outerShdw>
                </a:effectLst>
              </a:rPr>
              <a:t>salaire socialisé</a:t>
            </a:r>
          </a:p>
        </p:txBody>
      </p:sp>
      <p:sp>
        <p:nvSpPr>
          <p:cNvPr id="16" name="Organigramme : Alternative 15"/>
          <p:cNvSpPr/>
          <p:nvPr/>
        </p:nvSpPr>
        <p:spPr>
          <a:xfrm>
            <a:off x="4643271" y="2523646"/>
            <a:ext cx="3567856" cy="2196135"/>
          </a:xfrm>
          <a:prstGeom prst="flowChartAlternateProcess">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n w="0"/>
                <a:solidFill>
                  <a:srgbClr val="FF0000"/>
                </a:solidFill>
                <a:effectLst>
                  <a:outerShdw blurRad="38100" dist="19050" dir="2700000" algn="tl" rotWithShape="0">
                    <a:schemeClr val="dk1">
                      <a:alpha val="40000"/>
                    </a:schemeClr>
                  </a:outerShdw>
                </a:effectLst>
              </a:rPr>
              <a:t>En discussion sur CONTRIBUTION SOCIALE ou NON</a:t>
            </a:r>
          </a:p>
          <a:p>
            <a:pPr algn="ctr"/>
            <a:r>
              <a:rPr lang="fr-FR" sz="2400" b="1" dirty="0">
                <a:ln w="0"/>
                <a:solidFill>
                  <a:srgbClr val="FF0000"/>
                </a:solidFill>
                <a:effectLst>
                  <a:outerShdw blurRad="38100" dist="19050" dir="2700000" algn="tl" rotWithShape="0">
                    <a:schemeClr val="dk1">
                      <a:alpha val="40000"/>
                    </a:schemeClr>
                  </a:outerShdw>
                </a:effectLst>
              </a:rPr>
              <a:t> </a:t>
            </a:r>
            <a:r>
              <a:rPr lang="fr-FR" sz="2400" b="1" dirty="0">
                <a:ln w="0"/>
                <a:solidFill>
                  <a:schemeClr val="tx1"/>
                </a:solidFill>
                <a:effectLst>
                  <a:outerShdw blurRad="38100" dist="19050" dir="2700000" algn="tl" rotWithShape="0">
                    <a:schemeClr val="dk1">
                      <a:alpha val="40000"/>
                    </a:schemeClr>
                  </a:outerShdw>
                </a:effectLst>
              </a:rPr>
              <a:t>des revenus financiers des particuliers et entreprises</a:t>
            </a:r>
          </a:p>
        </p:txBody>
      </p:sp>
      <p:sp>
        <p:nvSpPr>
          <p:cNvPr id="15" name="ZoneTexte 14"/>
          <p:cNvSpPr txBox="1"/>
          <p:nvPr/>
        </p:nvSpPr>
        <p:spPr>
          <a:xfrm>
            <a:off x="517410" y="5105095"/>
            <a:ext cx="7925295" cy="769441"/>
          </a:xfrm>
          <a:prstGeom prst="rect">
            <a:avLst/>
          </a:prstGeom>
          <a:noFill/>
        </p:spPr>
        <p:txBody>
          <a:bodyPr wrap="square" rtlCol="0">
            <a:spAutoFit/>
          </a:bodyPr>
          <a:lstStyle/>
          <a:p>
            <a:pPr algn="ctr"/>
            <a:r>
              <a:rPr lang="fr-FR" sz="4400" b="1" dirty="0">
                <a:solidFill>
                  <a:srgbClr val="FF0000"/>
                </a:solidFill>
                <a:effectLst>
                  <a:outerShdw blurRad="38100" dist="38100" dir="2700000" algn="tl">
                    <a:srgbClr val="000000">
                      <a:alpha val="43137"/>
                    </a:srgbClr>
                  </a:outerShdw>
                </a:effectLst>
              </a:rPr>
              <a:t>La SUPPRESSION DE LA CSG</a:t>
            </a:r>
          </a:p>
        </p:txBody>
      </p:sp>
    </p:spTree>
    <p:extLst>
      <p:ext uri="{BB962C8B-B14F-4D97-AF65-F5344CB8AC3E}">
        <p14:creationId xmlns:p14="http://schemas.microsoft.com/office/powerpoint/2010/main" val="22611042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0178" y="1020618"/>
            <a:ext cx="4054924" cy="1938992"/>
          </a:xfrm>
          <a:prstGeom prst="rect">
            <a:avLst/>
          </a:prstGeom>
          <a:solidFill>
            <a:schemeClr val="accent6">
              <a:lumMod val="20000"/>
              <a:lumOff val="80000"/>
            </a:schemeClr>
          </a:solidFill>
        </p:spPr>
        <p:txBody>
          <a:bodyPr wrap="square" rtlCol="0">
            <a:spAutoFit/>
          </a:bodyPr>
          <a:lstStyle/>
          <a:p>
            <a:pPr marL="108000" algn="just">
              <a:spcBef>
                <a:spcPts val="1417"/>
              </a:spcBef>
              <a:buClr>
                <a:srgbClr val="000000"/>
              </a:buClr>
              <a:buSzPct val="45000"/>
            </a:pPr>
            <a:r>
              <a:rPr lang="fr-FR" sz="2000" b="1" spc="-1" dirty="0">
                <a:solidFill>
                  <a:srgbClr val="000000"/>
                </a:solidFill>
                <a:uFill>
                  <a:solidFill>
                    <a:srgbClr val="FFFFFF"/>
                  </a:solidFill>
                </a:uFill>
                <a:latin typeface="Calibri" panose="020F0502020204030204" pitchFamily="34" charset="0"/>
                <a:cs typeface="Calibri" panose="020F0502020204030204" pitchFamily="34" charset="0"/>
              </a:rPr>
              <a:t>Une réforme du financement de la Sécurité Sociale articulée à celle de la fiscalité, en cohérence avec nos revendications du plein emploi qualifié et d'augmentation des salaires</a:t>
            </a:r>
          </a:p>
        </p:txBody>
      </p:sp>
      <p:sp>
        <p:nvSpPr>
          <p:cNvPr id="6" name="TextShape 1"/>
          <p:cNvSpPr txBox="1"/>
          <p:nvPr/>
        </p:nvSpPr>
        <p:spPr>
          <a:xfrm>
            <a:off x="443125" y="-4044"/>
            <a:ext cx="2154515" cy="541391"/>
          </a:xfrm>
          <a:prstGeom prst="rect">
            <a:avLst/>
          </a:prstGeom>
          <a:noFill/>
          <a:ln>
            <a:noFill/>
          </a:ln>
        </p:spPr>
        <p:txBody>
          <a:bodyPr lIns="90000" tIns="46800" rIns="90000" bIns="46800" anchor="ctr"/>
          <a:lstStyle/>
          <a:p>
            <a:pPr algn="ctr"/>
            <a:r>
              <a:rPr lang="fr-FR" sz="1600" b="1" spc="-1" dirty="0">
                <a:solidFill>
                  <a:srgbClr val="FF0000"/>
                </a:solidFill>
                <a:uFill>
                  <a:solidFill>
                    <a:srgbClr val="FFFFFF"/>
                  </a:solidFill>
                </a:uFill>
                <a:latin typeface="Arial"/>
              </a:rPr>
              <a:t>LA CGT PROPOSE </a:t>
            </a:r>
          </a:p>
        </p:txBody>
      </p:sp>
      <p:pic>
        <p:nvPicPr>
          <p:cNvPr id="7" name="Image 6"/>
          <p:cNvPicPr>
            <a:picLocks noChangeAspect="1"/>
          </p:cNvPicPr>
          <p:nvPr/>
        </p:nvPicPr>
        <p:blipFill>
          <a:blip r:embed="rId2"/>
          <a:stretch>
            <a:fillRect/>
          </a:stretch>
        </p:blipFill>
        <p:spPr>
          <a:xfrm>
            <a:off x="4555440" y="393930"/>
            <a:ext cx="3353091" cy="755970"/>
          </a:xfrm>
          <a:prstGeom prst="rect">
            <a:avLst/>
          </a:prstGeom>
        </p:spPr>
      </p:pic>
      <p:sp>
        <p:nvSpPr>
          <p:cNvPr id="10" name="ZoneTexte 9"/>
          <p:cNvSpPr txBox="1"/>
          <p:nvPr/>
        </p:nvSpPr>
        <p:spPr>
          <a:xfrm>
            <a:off x="4518898" y="1362646"/>
            <a:ext cx="4054924" cy="954107"/>
          </a:xfrm>
          <a:prstGeom prst="rect">
            <a:avLst/>
          </a:prstGeom>
          <a:noFill/>
        </p:spPr>
        <p:txBody>
          <a:bodyPr wrap="square" rtlCol="0">
            <a:spAutoFit/>
          </a:bodyPr>
          <a:lstStyle/>
          <a:p>
            <a:pPr marL="108000" algn="ctr">
              <a:spcBef>
                <a:spcPts val="1417"/>
              </a:spcBef>
              <a:buClr>
                <a:srgbClr val="000000"/>
              </a:buClr>
              <a:buSzPct val="45000"/>
            </a:pPr>
            <a:r>
              <a:rPr lang="fr-FR" sz="2800" b="1" spc="-1" dirty="0">
                <a:solidFill>
                  <a:srgbClr val="FF0000"/>
                </a:solidFill>
                <a:uFill>
                  <a:solidFill>
                    <a:srgbClr val="FFFFFF"/>
                  </a:solidFill>
                </a:uFill>
                <a:latin typeface="Calibri" panose="020F0502020204030204" pitchFamily="34" charset="0"/>
                <a:cs typeface="Calibri" panose="020F0502020204030204" pitchFamily="34" charset="0"/>
              </a:rPr>
              <a:t>L’Egalité salariale femmes / hommes</a:t>
            </a:r>
          </a:p>
        </p:txBody>
      </p:sp>
      <p:sp>
        <p:nvSpPr>
          <p:cNvPr id="11" name="ZoneTexte 10"/>
          <p:cNvSpPr txBox="1"/>
          <p:nvPr/>
        </p:nvSpPr>
        <p:spPr>
          <a:xfrm>
            <a:off x="1611984" y="3041477"/>
            <a:ext cx="6745814" cy="830997"/>
          </a:xfrm>
          <a:prstGeom prst="rect">
            <a:avLst/>
          </a:prstGeom>
          <a:noFill/>
        </p:spPr>
        <p:txBody>
          <a:bodyPr wrap="square" rtlCol="0">
            <a:spAutoFit/>
          </a:bodyPr>
          <a:lstStyle/>
          <a:p>
            <a:pPr algn="just"/>
            <a:r>
              <a:rPr lang="fr-FR" sz="2400" b="1" spc="-1" dirty="0">
                <a:solidFill>
                  <a:srgbClr val="FF0000"/>
                </a:solidFill>
                <a:uFill>
                  <a:solidFill>
                    <a:srgbClr val="FFFFFF"/>
                  </a:solidFill>
                </a:uFill>
                <a:latin typeface="Calibri" panose="020F0502020204030204" pitchFamily="34" charset="0"/>
                <a:cs typeface="Calibri" panose="020F0502020204030204" pitchFamily="34" charset="0"/>
              </a:rPr>
              <a:t>Supprimer les exonérations de cotisations dites patronales et le CICE et autres allègements</a:t>
            </a:r>
            <a:endParaRPr lang="fr-FR" sz="2400" b="1" dirty="0">
              <a:solidFill>
                <a:srgbClr val="FF0000"/>
              </a:solidFill>
              <a:latin typeface="Calibri" panose="020F0502020204030204" pitchFamily="34" charset="0"/>
              <a:cs typeface="Calibri" panose="020F0502020204030204" pitchFamily="34" charset="0"/>
            </a:endParaRPr>
          </a:p>
        </p:txBody>
      </p:sp>
      <p:sp>
        <p:nvSpPr>
          <p:cNvPr id="12" name="ZoneTexte 11"/>
          <p:cNvSpPr txBox="1"/>
          <p:nvPr/>
        </p:nvSpPr>
        <p:spPr>
          <a:xfrm>
            <a:off x="2168165" y="5018300"/>
            <a:ext cx="6023355" cy="1200329"/>
          </a:xfrm>
          <a:prstGeom prst="rect">
            <a:avLst/>
          </a:prstGeom>
          <a:noFill/>
        </p:spPr>
        <p:txBody>
          <a:bodyPr wrap="square" rtlCol="0">
            <a:spAutoFit/>
          </a:bodyPr>
          <a:lstStyle/>
          <a:p>
            <a:pPr marL="108000" algn="just">
              <a:spcBef>
                <a:spcPts val="1417"/>
              </a:spcBef>
              <a:buClr>
                <a:srgbClr val="000000"/>
              </a:buClr>
              <a:buSzPct val="45000"/>
            </a:pPr>
            <a:r>
              <a:rPr lang="fr-FR" sz="2400" b="1" spc="-1" dirty="0">
                <a:solidFill>
                  <a:srgbClr val="FF0000"/>
                </a:solidFill>
                <a:uFill>
                  <a:solidFill>
                    <a:srgbClr val="FFFFFF"/>
                  </a:solidFill>
                </a:uFill>
                <a:latin typeface="Calibri" panose="020F0502020204030204" pitchFamily="34" charset="0"/>
                <a:cs typeface="Calibri" panose="020F0502020204030204" pitchFamily="34" charset="0"/>
              </a:rPr>
              <a:t>La reconnaissance de toutes les maladies professionnelles, lutte contre la sous déclaration des Accidents du Travail</a:t>
            </a:r>
          </a:p>
        </p:txBody>
      </p:sp>
      <p:sp>
        <p:nvSpPr>
          <p:cNvPr id="13" name="ZoneTexte 12"/>
          <p:cNvSpPr txBox="1"/>
          <p:nvPr/>
        </p:nvSpPr>
        <p:spPr>
          <a:xfrm>
            <a:off x="786202" y="4029888"/>
            <a:ext cx="4164377" cy="707886"/>
          </a:xfrm>
          <a:prstGeom prst="rect">
            <a:avLst/>
          </a:prstGeom>
          <a:solidFill>
            <a:schemeClr val="accent6">
              <a:lumMod val="20000"/>
              <a:lumOff val="80000"/>
            </a:schemeClr>
          </a:solidFill>
        </p:spPr>
        <p:txBody>
          <a:bodyPr wrap="square" rtlCol="0">
            <a:spAutoFit/>
          </a:bodyPr>
          <a:lstStyle/>
          <a:p>
            <a:pPr marL="108000" algn="just">
              <a:spcBef>
                <a:spcPts val="1417"/>
              </a:spcBef>
              <a:buClr>
                <a:srgbClr val="000000"/>
              </a:buClr>
              <a:buSzPct val="45000"/>
            </a:pPr>
            <a:r>
              <a:rPr lang="fr-FR" sz="2000" b="1" spc="-1" dirty="0">
                <a:solidFill>
                  <a:srgbClr val="000000"/>
                </a:solidFill>
                <a:uFill>
                  <a:solidFill>
                    <a:srgbClr val="FFFFFF"/>
                  </a:solidFill>
                </a:uFill>
                <a:latin typeface="Calibri" panose="020F0502020204030204" pitchFamily="34" charset="0"/>
                <a:cs typeface="Calibri" panose="020F0502020204030204" pitchFamily="34" charset="0"/>
              </a:rPr>
              <a:t>La pénalisation des entreprises abusant des contrats précaires… </a:t>
            </a:r>
          </a:p>
        </p:txBody>
      </p:sp>
    </p:spTree>
    <p:extLst>
      <p:ext uri="{BB962C8B-B14F-4D97-AF65-F5344CB8AC3E}">
        <p14:creationId xmlns:p14="http://schemas.microsoft.com/office/powerpoint/2010/main" val="142019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38347" y="5668300"/>
            <a:ext cx="4700919" cy="584775"/>
          </a:xfrm>
          <a:prstGeom prst="rect">
            <a:avLst/>
          </a:prstGeom>
          <a:noFill/>
          <a:ln>
            <a:solidFill>
              <a:schemeClr val="accent1">
                <a:shade val="50000"/>
              </a:schemeClr>
            </a:solidFill>
          </a:ln>
        </p:spPr>
        <p:txBody>
          <a:bodyPr wrap="square" rtlCol="0">
            <a:spAutoFit/>
          </a:bodyPr>
          <a:lstStyle/>
          <a:p>
            <a:pPr algn="just"/>
            <a:r>
              <a:rPr lang="fr-FR" sz="1600" b="1" dirty="0"/>
              <a:t>Cf. l’ensemble des propositions détaillées de la CGT </a:t>
            </a:r>
          </a:p>
          <a:p>
            <a:pPr algn="just"/>
            <a:r>
              <a:rPr lang="fr-FR" sz="1600" b="1" dirty="0"/>
              <a:t>sur les sites internet confédéral et fédéraux</a:t>
            </a:r>
          </a:p>
        </p:txBody>
      </p:sp>
      <p:sp>
        <p:nvSpPr>
          <p:cNvPr id="8" name="ZoneTexte 7"/>
          <p:cNvSpPr txBox="1"/>
          <p:nvPr/>
        </p:nvSpPr>
        <p:spPr>
          <a:xfrm>
            <a:off x="1907168" y="1537576"/>
            <a:ext cx="5989922" cy="461665"/>
          </a:xfrm>
          <a:prstGeom prst="rect">
            <a:avLst/>
          </a:prstGeom>
          <a:noFill/>
          <a:ln w="28575">
            <a:solidFill>
              <a:schemeClr val="accent1">
                <a:shade val="50000"/>
              </a:schemeClr>
            </a:solidFill>
          </a:ln>
        </p:spPr>
        <p:txBody>
          <a:bodyPr wrap="square" rtlCol="0">
            <a:spAutoFit/>
          </a:bodyPr>
          <a:lstStyle/>
          <a:p>
            <a:pPr algn="ctr"/>
            <a:r>
              <a:rPr lang="fr-FR" sz="2400" b="1" dirty="0"/>
              <a:t>LA GOUVERNANCE DEMOCRATIQUE </a:t>
            </a:r>
          </a:p>
        </p:txBody>
      </p:sp>
      <p:sp>
        <p:nvSpPr>
          <p:cNvPr id="10" name="TextShape 1"/>
          <p:cNvSpPr txBox="1"/>
          <p:nvPr/>
        </p:nvSpPr>
        <p:spPr>
          <a:xfrm>
            <a:off x="1155401" y="439441"/>
            <a:ext cx="6781242" cy="801251"/>
          </a:xfrm>
          <a:prstGeom prst="rect">
            <a:avLst/>
          </a:prstGeom>
          <a:noFill/>
          <a:ln>
            <a:noFill/>
          </a:ln>
        </p:spPr>
        <p:txBody>
          <a:bodyPr lIns="90000" tIns="46800" rIns="90000" bIns="46800" anchor="ctr"/>
          <a:lstStyle/>
          <a:p>
            <a:pPr algn="ctr"/>
            <a:r>
              <a:rPr lang="fr-FR" sz="4400" b="1" spc="-1" dirty="0">
                <a:solidFill>
                  <a:srgbClr val="FF0000"/>
                </a:solidFill>
                <a:uFill>
                  <a:solidFill>
                    <a:srgbClr val="FFFFFF"/>
                  </a:solidFill>
                </a:uFill>
                <a:latin typeface="Arial"/>
              </a:rPr>
              <a:t>LA CGT PROPOSE </a:t>
            </a:r>
          </a:p>
        </p:txBody>
      </p:sp>
      <p:pic>
        <p:nvPicPr>
          <p:cNvPr id="3" name="Image 2"/>
          <p:cNvPicPr>
            <a:picLocks noChangeAspect="1"/>
          </p:cNvPicPr>
          <p:nvPr/>
        </p:nvPicPr>
        <p:blipFill>
          <a:blip r:embed="rId3"/>
          <a:stretch>
            <a:fillRect/>
          </a:stretch>
        </p:blipFill>
        <p:spPr>
          <a:xfrm>
            <a:off x="1252706" y="1619360"/>
            <a:ext cx="323116" cy="274344"/>
          </a:xfrm>
          <a:prstGeom prst="rect">
            <a:avLst/>
          </a:prstGeom>
        </p:spPr>
      </p:pic>
      <p:sp>
        <p:nvSpPr>
          <p:cNvPr id="11" name="Flèche droite 10"/>
          <p:cNvSpPr/>
          <p:nvPr/>
        </p:nvSpPr>
        <p:spPr>
          <a:xfrm>
            <a:off x="2626974" y="5079028"/>
            <a:ext cx="301150" cy="222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3044858" y="4976046"/>
            <a:ext cx="5222449" cy="461665"/>
          </a:xfrm>
          <a:prstGeom prst="rect">
            <a:avLst/>
          </a:prstGeom>
          <a:noFill/>
          <a:ln w="22225">
            <a:solidFill>
              <a:schemeClr val="accent1">
                <a:shade val="50000"/>
              </a:schemeClr>
            </a:solidFill>
          </a:ln>
        </p:spPr>
        <p:txBody>
          <a:bodyPr wrap="square" rtlCol="0">
            <a:spAutoFit/>
          </a:bodyPr>
          <a:lstStyle/>
          <a:p>
            <a:pPr algn="ctr"/>
            <a:r>
              <a:rPr lang="fr-FR" sz="2400" b="1" dirty="0">
                <a:latin typeface="Arial Black" panose="020B0A04020102020204" pitchFamily="34" charset="0"/>
              </a:rPr>
              <a:t>La suppression de la parité</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1588" y="2849742"/>
            <a:ext cx="1291936" cy="1291936"/>
          </a:xfrm>
          <a:prstGeom prst="rect">
            <a:avLst/>
          </a:prstGeom>
        </p:spPr>
      </p:pic>
      <p:sp>
        <p:nvSpPr>
          <p:cNvPr id="7" name="Rectangle à coins arrondis 6"/>
          <p:cNvSpPr/>
          <p:nvPr/>
        </p:nvSpPr>
        <p:spPr>
          <a:xfrm>
            <a:off x="1679682" y="2735888"/>
            <a:ext cx="2496885" cy="1606493"/>
          </a:xfrm>
          <a:prstGeom prst="wedgeRoundRectCallout">
            <a:avLst>
              <a:gd name="adj1" fmla="val 72222"/>
              <a:gd name="adj2" fmla="val 2347"/>
              <a:gd name="adj3" fmla="val 16667"/>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b="1" dirty="0">
                <a:ln w="0"/>
                <a:solidFill>
                  <a:schemeClr val="tx1"/>
                </a:solidFill>
                <a:effectLst>
                  <a:outerShdw blurRad="38100" dist="19050" dir="2700000" algn="tl" rotWithShape="0">
                    <a:schemeClr val="dk1">
                      <a:alpha val="40000"/>
                    </a:schemeClr>
                  </a:outerShdw>
                </a:effectLst>
              </a:rPr>
              <a:t>Je vote pour le Conseil d’Administration de ma Sécu</a:t>
            </a:r>
          </a:p>
        </p:txBody>
      </p:sp>
    </p:spTree>
    <p:extLst>
      <p:ext uri="{BB962C8B-B14F-4D97-AF65-F5344CB8AC3E}">
        <p14:creationId xmlns:p14="http://schemas.microsoft.com/office/powerpoint/2010/main" val="40844366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custDataLst>
              <p:tags r:id="rId1"/>
            </p:custDataLst>
          </p:nvPr>
        </p:nvSpPr>
        <p:spPr>
          <a:xfrm>
            <a:off x="1496291" y="1592473"/>
            <a:ext cx="5174261" cy="830997"/>
          </a:xfrm>
          <a:prstGeom prst="rect">
            <a:avLst/>
          </a:prstGeom>
          <a:solidFill>
            <a:schemeClr val="accent4">
              <a:lumMod val="20000"/>
              <a:lumOff val="80000"/>
            </a:schemeClr>
          </a:solidFill>
          <a:ln>
            <a:noFill/>
          </a:ln>
        </p:spPr>
        <p:txBody>
          <a:bodyPr wrap="square" rtlCol="0">
            <a:spAutoFit/>
          </a:bodyPr>
          <a:lstStyle/>
          <a:p>
            <a:pPr algn="ctr"/>
            <a:r>
              <a:rPr lang="fr-FR" sz="2400" b="1" spc="-1" dirty="0">
                <a:solidFill>
                  <a:srgbClr val="FF0000"/>
                </a:solidFill>
                <a:uFill>
                  <a:solidFill>
                    <a:srgbClr val="FFFFFF"/>
                  </a:solidFill>
                </a:uFill>
                <a:latin typeface="Calibri" panose="020F0502020204030204" pitchFamily="34" charset="0"/>
                <a:cs typeface="Calibri" panose="020F0502020204030204" pitchFamily="34" charset="0"/>
              </a:rPr>
              <a:t>PRISE EN CHARGE INTÉGRALE </a:t>
            </a:r>
            <a:r>
              <a:rPr lang="fr-FR" sz="2400" b="1" spc="-1" dirty="0">
                <a:solidFill>
                  <a:srgbClr val="000000"/>
                </a:solidFill>
                <a:uFill>
                  <a:solidFill>
                    <a:srgbClr val="FFFFFF"/>
                  </a:solidFill>
                </a:uFill>
                <a:latin typeface="Calibri" panose="020F0502020204030204" pitchFamily="34" charset="0"/>
                <a:cs typeface="Calibri" panose="020F0502020204030204" pitchFamily="34" charset="0"/>
              </a:rPr>
              <a:t>des besoins de santé.</a:t>
            </a:r>
          </a:p>
        </p:txBody>
      </p:sp>
      <p:sp>
        <p:nvSpPr>
          <p:cNvPr id="10" name="TextShape 1"/>
          <p:cNvSpPr txBox="1"/>
          <p:nvPr>
            <p:custDataLst>
              <p:tags r:id="rId2"/>
            </p:custDataLst>
          </p:nvPr>
        </p:nvSpPr>
        <p:spPr>
          <a:xfrm>
            <a:off x="-65110" y="-27170"/>
            <a:ext cx="6249094"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pic>
        <p:nvPicPr>
          <p:cNvPr id="8" name="Image 7"/>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670552" y="3793947"/>
            <a:ext cx="1431284" cy="1424923"/>
          </a:xfrm>
          <a:prstGeom prst="rect">
            <a:avLst/>
          </a:prstGeom>
        </p:spPr>
      </p:pic>
      <p:sp>
        <p:nvSpPr>
          <p:cNvPr id="7" name="ZoneTexte 6"/>
          <p:cNvSpPr txBox="1"/>
          <p:nvPr>
            <p:custDataLst>
              <p:tags r:id="rId4"/>
            </p:custDataLst>
          </p:nvPr>
        </p:nvSpPr>
        <p:spPr>
          <a:xfrm>
            <a:off x="1367661" y="5448679"/>
            <a:ext cx="6881091" cy="830997"/>
          </a:xfrm>
          <a:prstGeom prst="rect">
            <a:avLst/>
          </a:prstGeom>
          <a:solidFill>
            <a:schemeClr val="accent4">
              <a:lumMod val="20000"/>
              <a:lumOff val="80000"/>
            </a:schemeClr>
          </a:solidFill>
        </p:spPr>
        <p:txBody>
          <a:bodyPr wrap="square" rtlCol="0">
            <a:spAutoFit/>
          </a:bodyPr>
          <a:lstStyle/>
          <a:p>
            <a:pPr algn="ctr"/>
            <a:r>
              <a:rPr lang="fr-FR" sz="2400" b="1" dirty="0">
                <a:latin typeface="Calibri" panose="020F0502020204030204" pitchFamily="34" charset="0"/>
                <a:cs typeface="Calibri" panose="020F0502020204030204" pitchFamily="34" charset="0"/>
              </a:rPr>
              <a:t>La santé n’est pas une marchandise,</a:t>
            </a:r>
          </a:p>
          <a:p>
            <a:pPr algn="ctr"/>
            <a:r>
              <a:rPr lang="fr-FR" sz="2400" b="1" dirty="0">
                <a:latin typeface="Calibri" panose="020F0502020204030204" pitchFamily="34" charset="0"/>
                <a:cs typeface="Calibri" panose="020F0502020204030204" pitchFamily="34" charset="0"/>
              </a:rPr>
              <a:t> elle doit </a:t>
            </a:r>
            <a:r>
              <a:rPr lang="fr-FR" sz="2400" b="1" dirty="0" err="1">
                <a:latin typeface="Calibri" panose="020F0502020204030204" pitchFamily="34" charset="0"/>
                <a:cs typeface="Calibri" panose="020F0502020204030204" pitchFamily="34" charset="0"/>
              </a:rPr>
              <a:t>doit</a:t>
            </a:r>
            <a:r>
              <a:rPr lang="fr-FR" sz="2400" b="1" dirty="0">
                <a:latin typeface="Calibri" panose="020F0502020204030204" pitchFamily="34" charset="0"/>
                <a:cs typeface="Calibri" panose="020F0502020204030204" pitchFamily="34" charset="0"/>
              </a:rPr>
              <a:t> relever du domaine public. </a:t>
            </a:r>
          </a:p>
        </p:txBody>
      </p:sp>
      <p:sp>
        <p:nvSpPr>
          <p:cNvPr id="9" name="Rectangle 8"/>
          <p:cNvSpPr/>
          <p:nvPr>
            <p:custDataLst>
              <p:tags r:id="rId5"/>
            </p:custDataLst>
          </p:nvPr>
        </p:nvSpPr>
        <p:spPr>
          <a:xfrm>
            <a:off x="1307342" y="754116"/>
            <a:ext cx="7069564" cy="769441"/>
          </a:xfrm>
          <a:prstGeom prst="rect">
            <a:avLst/>
          </a:prstGeom>
          <a:noFill/>
        </p:spPr>
        <p:txBody>
          <a:bodyPr wrap="none" lIns="91440" tIns="45720" rIns="91440" bIns="45720">
            <a:spAutoFit/>
          </a:bodyPr>
          <a:lstStyle/>
          <a:p>
            <a:pPr algn="ctr"/>
            <a:r>
              <a:rPr lang="fr-F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LE DROIT A LA SANTÉ</a:t>
            </a:r>
          </a:p>
        </p:txBody>
      </p:sp>
      <p:pic>
        <p:nvPicPr>
          <p:cNvPr id="3" name="Image 2"/>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712028" y="1649612"/>
            <a:ext cx="1087884" cy="1538665"/>
          </a:xfrm>
          <a:prstGeom prst="rect">
            <a:avLst/>
          </a:prstGeom>
        </p:spPr>
      </p:pic>
      <p:sp>
        <p:nvSpPr>
          <p:cNvPr id="6" name="Flèche courbée vers la droite 5"/>
          <p:cNvSpPr/>
          <p:nvPr/>
        </p:nvSpPr>
        <p:spPr>
          <a:xfrm>
            <a:off x="730825" y="844481"/>
            <a:ext cx="567073" cy="424583"/>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ZoneTexte 3"/>
          <p:cNvSpPr txBox="1"/>
          <p:nvPr/>
        </p:nvSpPr>
        <p:spPr>
          <a:xfrm>
            <a:off x="1103191" y="3793947"/>
            <a:ext cx="4985471" cy="1200329"/>
          </a:xfrm>
          <a:prstGeom prst="rect">
            <a:avLst/>
          </a:prstGeom>
          <a:noFill/>
          <a:ln w="28575">
            <a:solidFill>
              <a:srgbClr val="FF0000"/>
            </a:solidFill>
          </a:ln>
        </p:spPr>
        <p:txBody>
          <a:bodyPr wrap="square" rtlCol="0">
            <a:spAutoFit/>
          </a:bodyPr>
          <a:lstStyle/>
          <a:p>
            <a:pPr algn="ctr"/>
            <a:r>
              <a:rPr lang="fr-FR" sz="2400" b="1" spc="-1" dirty="0">
                <a:solidFill>
                  <a:srgbClr val="000000"/>
                </a:solidFill>
                <a:uFill>
                  <a:solidFill>
                    <a:srgbClr val="FFFFFF"/>
                  </a:solidFill>
                </a:uFill>
                <a:latin typeface="Calibri" panose="020F0502020204030204" pitchFamily="34" charset="0"/>
                <a:cs typeface="Calibri" panose="020F0502020204030204" pitchFamily="34" charset="0"/>
              </a:rPr>
              <a:t>Réorganisation du système de santé autour de l’Hôpital Public afin de renforcer l’accès aux soins de qualité</a:t>
            </a:r>
          </a:p>
        </p:txBody>
      </p:sp>
      <p:sp>
        <p:nvSpPr>
          <p:cNvPr id="5" name="Flèche droite 4"/>
          <p:cNvSpPr/>
          <p:nvPr/>
        </p:nvSpPr>
        <p:spPr>
          <a:xfrm>
            <a:off x="769015" y="5492980"/>
            <a:ext cx="490692" cy="4710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907458" y="2613641"/>
            <a:ext cx="4729018" cy="830997"/>
          </a:xfrm>
          <a:prstGeom prst="rect">
            <a:avLst/>
          </a:prstGeom>
          <a:solidFill>
            <a:schemeClr val="accent4">
              <a:lumMod val="20000"/>
              <a:lumOff val="80000"/>
            </a:schemeClr>
          </a:solidFill>
        </p:spPr>
        <p:txBody>
          <a:bodyPr wrap="square" rtlCol="0">
            <a:spAutoFit/>
          </a:bodyPr>
          <a:lstStyle/>
          <a:p>
            <a:pPr algn="ctr"/>
            <a:r>
              <a:rPr lang="fr-FR" sz="2400" b="1" dirty="0">
                <a:solidFill>
                  <a:srgbClr val="FF0000"/>
                </a:solidFill>
                <a:latin typeface="Calibri" panose="020F0502020204030204" pitchFamily="34" charset="0"/>
                <a:ea typeface="Calibri" panose="020F0502020204030204" pitchFamily="34" charset="0"/>
                <a:cs typeface="Calibri" panose="020F0502020204030204" pitchFamily="34" charset="0"/>
              </a:rPr>
              <a:t>POLE PUBLIC DU MEDICAMENT ET DE LA RECHERCHE </a:t>
            </a:r>
          </a:p>
        </p:txBody>
      </p:sp>
    </p:spTree>
    <p:extLst>
      <p:ext uri="{BB962C8B-B14F-4D97-AF65-F5344CB8AC3E}">
        <p14:creationId xmlns:p14="http://schemas.microsoft.com/office/powerpoint/2010/main" val="14207795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custDataLst>
              <p:tags r:id="rId1"/>
            </p:custDataLst>
          </p:nvPr>
        </p:nvSpPr>
        <p:spPr>
          <a:xfrm>
            <a:off x="1511495" y="774826"/>
            <a:ext cx="6062323" cy="523220"/>
          </a:xfrm>
          <a:prstGeom prst="rect">
            <a:avLst/>
          </a:prstGeom>
          <a:noFill/>
          <a:ln>
            <a:noFill/>
          </a:ln>
        </p:spPr>
        <p:txBody>
          <a:bodyPr wrap="square" rtlCol="0">
            <a:spAutoFit/>
          </a:bodyPr>
          <a:lstStyle/>
          <a:p>
            <a:pPr algn="ctr"/>
            <a:r>
              <a:rPr lang="fr-FR" sz="2800" b="1" spc="-1" dirty="0">
                <a:solidFill>
                  <a:srgbClr val="FF0000"/>
                </a:solidFill>
                <a:uFill>
                  <a:solidFill>
                    <a:srgbClr val="FFFFFF"/>
                  </a:solidFill>
                </a:uFill>
                <a:latin typeface="Calibri" panose="020F0502020204030204" pitchFamily="34" charset="0"/>
                <a:cs typeface="Calibri" panose="020F0502020204030204" pitchFamily="34" charset="0"/>
              </a:rPr>
              <a:t>REORGANISER LE SYSTÈME DE SANTE</a:t>
            </a:r>
          </a:p>
        </p:txBody>
      </p:sp>
      <p:sp>
        <p:nvSpPr>
          <p:cNvPr id="10" name="TextShape 1"/>
          <p:cNvSpPr txBox="1"/>
          <p:nvPr>
            <p:custDataLst>
              <p:tags r:id="rId2"/>
            </p:custDataLst>
          </p:nvPr>
        </p:nvSpPr>
        <p:spPr>
          <a:xfrm>
            <a:off x="0" y="-11712"/>
            <a:ext cx="5762161"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 </a:t>
            </a:r>
          </a:p>
        </p:txBody>
      </p:sp>
      <p:sp>
        <p:nvSpPr>
          <p:cNvPr id="7" name="ZoneTexte 6"/>
          <p:cNvSpPr txBox="1"/>
          <p:nvPr>
            <p:custDataLst>
              <p:tags r:id="rId3"/>
            </p:custDataLst>
          </p:nvPr>
        </p:nvSpPr>
        <p:spPr>
          <a:xfrm>
            <a:off x="1440549" y="1640528"/>
            <a:ext cx="5391291" cy="400110"/>
          </a:xfrm>
          <a:prstGeom prst="rect">
            <a:avLst/>
          </a:prstGeom>
          <a:noFill/>
        </p:spPr>
        <p:txBody>
          <a:bodyPr wrap="square" rtlCol="0">
            <a:spAutoFit/>
          </a:bodyPr>
          <a:lstStyle/>
          <a:p>
            <a:pPr algn="ctr"/>
            <a:r>
              <a:rPr lang="fr-FR" sz="2000" dirty="0">
                <a:latin typeface="Calibri" panose="020F0502020204030204" pitchFamily="34" charset="0"/>
                <a:cs typeface="Calibri" panose="020F0502020204030204" pitchFamily="34" charset="0"/>
              </a:rPr>
              <a:t>Renforcer et développer les Hôpitaux de proximité</a:t>
            </a:r>
          </a:p>
        </p:txBody>
      </p:sp>
      <p:sp>
        <p:nvSpPr>
          <p:cNvPr id="4" name="ZoneTexte 3"/>
          <p:cNvSpPr txBox="1"/>
          <p:nvPr/>
        </p:nvSpPr>
        <p:spPr>
          <a:xfrm>
            <a:off x="2706255" y="2435766"/>
            <a:ext cx="5150883" cy="707886"/>
          </a:xfrm>
          <a:prstGeom prst="rect">
            <a:avLst/>
          </a:prstGeom>
          <a:noFill/>
        </p:spPr>
        <p:txBody>
          <a:bodyPr wrap="square" rtlCol="0">
            <a:spAutoFit/>
          </a:bodyPr>
          <a:lstStyle/>
          <a:p>
            <a:r>
              <a:rPr lang="fr-FR" sz="2000" dirty="0"/>
              <a:t>Former des professionnels de santé et notamment des médecins généralistes (en pénurie constante)</a:t>
            </a:r>
          </a:p>
        </p:txBody>
      </p:sp>
      <p:sp>
        <p:nvSpPr>
          <p:cNvPr id="5" name="ZoneTexte 4"/>
          <p:cNvSpPr txBox="1"/>
          <p:nvPr/>
        </p:nvSpPr>
        <p:spPr>
          <a:xfrm>
            <a:off x="1374583" y="3656772"/>
            <a:ext cx="6548906" cy="1323439"/>
          </a:xfrm>
          <a:prstGeom prst="rect">
            <a:avLst/>
          </a:prstGeom>
          <a:noFill/>
        </p:spPr>
        <p:txBody>
          <a:bodyPr wrap="square" rtlCol="0">
            <a:spAutoFit/>
          </a:bodyPr>
          <a:lstStyle/>
          <a:p>
            <a:pPr algn="just"/>
            <a:r>
              <a:rPr lang="fr-FR" sz="2000" dirty="0"/>
              <a:t>Encourager le développement de centres de santé pluri-professionnels dont la gestion serait exercée par des établissements publics ou à but non lucratif et les professionnels de santé seraient salariés.</a:t>
            </a:r>
          </a:p>
        </p:txBody>
      </p:sp>
      <p:sp>
        <p:nvSpPr>
          <p:cNvPr id="11" name="Étoile à 5 branches 10"/>
          <p:cNvSpPr/>
          <p:nvPr/>
        </p:nvSpPr>
        <p:spPr>
          <a:xfrm>
            <a:off x="813864" y="1697236"/>
            <a:ext cx="310768" cy="2866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2064042" y="2646362"/>
            <a:ext cx="310768" cy="2866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813864" y="3908776"/>
            <a:ext cx="310768" cy="2866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840988" y="5210909"/>
            <a:ext cx="6585851" cy="646331"/>
          </a:xfrm>
          <a:prstGeom prst="rect">
            <a:avLst/>
          </a:prstGeom>
          <a:noFill/>
        </p:spPr>
        <p:txBody>
          <a:bodyPr wrap="square" rtlCol="0">
            <a:spAutoFit/>
          </a:bodyPr>
          <a:lstStyle/>
          <a:p>
            <a:pPr algn="just"/>
            <a:r>
              <a:rPr lang="fr-FR" dirty="0"/>
              <a:t>En finir avec la rémunération à l’acte et passer à un financement forfaitisé des structures se soins conventionnés avec la Sécurité Sociale.</a:t>
            </a:r>
          </a:p>
        </p:txBody>
      </p:sp>
      <p:sp>
        <p:nvSpPr>
          <p:cNvPr id="19" name="Étoile à 5 branches 18"/>
          <p:cNvSpPr/>
          <p:nvPr/>
        </p:nvSpPr>
        <p:spPr>
          <a:xfrm>
            <a:off x="1440549" y="5302730"/>
            <a:ext cx="310768" cy="2866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77645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custDataLst>
              <p:tags r:id="rId1"/>
            </p:custDataLst>
          </p:nvPr>
        </p:nvSpPr>
        <p:spPr>
          <a:xfrm>
            <a:off x="2482362" y="656125"/>
            <a:ext cx="4765963" cy="523220"/>
          </a:xfrm>
          <a:prstGeom prst="rect">
            <a:avLst/>
          </a:prstGeom>
          <a:noFill/>
          <a:ln>
            <a:noFill/>
          </a:ln>
        </p:spPr>
        <p:txBody>
          <a:bodyPr wrap="square" rtlCol="0">
            <a:spAutoFit/>
          </a:bodyPr>
          <a:lstStyle/>
          <a:p>
            <a:pPr algn="ctr"/>
            <a:r>
              <a:rPr lang="fr-FR" sz="2800" b="1" spc="-1" dirty="0">
                <a:solidFill>
                  <a:srgbClr val="FF0000"/>
                </a:solidFill>
                <a:uFill>
                  <a:solidFill>
                    <a:srgbClr val="FFFFFF"/>
                  </a:solidFill>
                </a:uFill>
                <a:latin typeface="Calibri" panose="020F0502020204030204" pitchFamily="34" charset="0"/>
                <a:cs typeface="Calibri" panose="020F0502020204030204" pitchFamily="34" charset="0"/>
              </a:rPr>
              <a:t>LE DROIT A L’AUTONOMIE</a:t>
            </a:r>
          </a:p>
        </p:txBody>
      </p:sp>
      <p:sp>
        <p:nvSpPr>
          <p:cNvPr id="10" name="TextShape 1"/>
          <p:cNvSpPr txBox="1"/>
          <p:nvPr>
            <p:custDataLst>
              <p:tags r:id="rId2"/>
            </p:custDataLst>
          </p:nvPr>
        </p:nvSpPr>
        <p:spPr>
          <a:xfrm>
            <a:off x="-65111" y="-27170"/>
            <a:ext cx="5938009" cy="529978"/>
          </a:xfrm>
          <a:prstGeom prst="rect">
            <a:avLst/>
          </a:prstGeom>
          <a:noFill/>
          <a:ln>
            <a:noFill/>
          </a:ln>
        </p:spPr>
        <p:txBody>
          <a:bodyPr lIns="90000" tIns="46800" rIns="90000" bIns="46800" anchor="ctr"/>
          <a:lstStyle/>
          <a:p>
            <a:pPr algn="ctr"/>
            <a:r>
              <a:rPr lang="fr-FR" sz="2800" b="1" spc="-1" dirty="0">
                <a:solidFill>
                  <a:srgbClr val="C00000"/>
                </a:solidFill>
                <a:uFill>
                  <a:solidFill>
                    <a:srgbClr val="FFFFFF"/>
                  </a:solidFill>
                </a:uFill>
                <a:latin typeface="Calibri" panose="020F0502020204030204" pitchFamily="34" charset="0"/>
                <a:cs typeface="Calibri" panose="020F0502020204030204" pitchFamily="34" charset="0"/>
              </a:rPr>
              <a:t>LA CGT PROPOSE : LE 100 % SÉCU</a:t>
            </a:r>
            <a:r>
              <a:rPr lang="fr-FR" b="1" spc="-1" dirty="0">
                <a:solidFill>
                  <a:srgbClr val="C00000"/>
                </a:solidFill>
                <a:uFill>
                  <a:solidFill>
                    <a:srgbClr val="FFFFFF"/>
                  </a:solidFill>
                </a:uFill>
                <a:latin typeface="Calibri" panose="020F0502020204030204" pitchFamily="34" charset="0"/>
                <a:cs typeface="Calibri" panose="020F0502020204030204" pitchFamily="34" charset="0"/>
              </a:rPr>
              <a:t> </a:t>
            </a:r>
          </a:p>
        </p:txBody>
      </p:sp>
      <p:pic>
        <p:nvPicPr>
          <p:cNvPr id="2" name="Image 1"/>
          <p:cNvPicPr>
            <a:picLocks noChangeAspect="1"/>
          </p:cNvPicPr>
          <p:nvPr>
            <p:custDataLst>
              <p:tags r:id="rId3"/>
            </p:custDataLst>
          </p:nvPr>
        </p:nvPicPr>
        <p:blipFill>
          <a:blip r:embed="rId10"/>
          <a:stretch>
            <a:fillRect/>
          </a:stretch>
        </p:blipFill>
        <p:spPr>
          <a:xfrm>
            <a:off x="823165" y="905350"/>
            <a:ext cx="1088438" cy="1538826"/>
          </a:xfrm>
          <a:prstGeom prst="rect">
            <a:avLst/>
          </a:prstGeom>
        </p:spPr>
      </p:pic>
      <p:sp>
        <p:nvSpPr>
          <p:cNvPr id="7" name="ZoneTexte 6"/>
          <p:cNvSpPr txBox="1"/>
          <p:nvPr>
            <p:custDataLst>
              <p:tags r:id="rId4"/>
            </p:custDataLst>
          </p:nvPr>
        </p:nvSpPr>
        <p:spPr>
          <a:xfrm>
            <a:off x="2177985" y="1426137"/>
            <a:ext cx="5374715" cy="1323439"/>
          </a:xfrm>
          <a:prstGeom prst="rect">
            <a:avLst/>
          </a:prstGeom>
          <a:solidFill>
            <a:schemeClr val="accent4">
              <a:lumMod val="20000"/>
              <a:lumOff val="80000"/>
            </a:schemeClr>
          </a:solidFill>
        </p:spPr>
        <p:txBody>
          <a:bodyPr wrap="square" rtlCol="0">
            <a:spAutoFit/>
          </a:bodyPr>
          <a:lstStyle/>
          <a:p>
            <a:pPr algn="just"/>
            <a:r>
              <a:rPr lang="fr-FR" sz="2000" b="1" dirty="0">
                <a:latin typeface="Calibri" panose="020F0502020204030204" pitchFamily="34" charset="0"/>
                <a:cs typeface="Calibri" panose="020F0502020204030204" pitchFamily="34" charset="0"/>
              </a:rPr>
              <a:t>Une prise en charge totale, quel que soit le type de prestation choisie (EHPAD, Domicile…). Par la Sécurité Sociale, au même titre que la santé et la maternité.</a:t>
            </a:r>
          </a:p>
        </p:txBody>
      </p:sp>
      <p:sp>
        <p:nvSpPr>
          <p:cNvPr id="11" name="ZoneTexte 10"/>
          <p:cNvSpPr txBox="1"/>
          <p:nvPr>
            <p:custDataLst>
              <p:tags r:id="rId5"/>
            </p:custDataLst>
          </p:nvPr>
        </p:nvSpPr>
        <p:spPr>
          <a:xfrm>
            <a:off x="1573006" y="5706269"/>
            <a:ext cx="5374715" cy="400110"/>
          </a:xfrm>
          <a:prstGeom prst="rect">
            <a:avLst/>
          </a:prstGeom>
          <a:solidFill>
            <a:schemeClr val="accent4">
              <a:lumMod val="20000"/>
              <a:lumOff val="80000"/>
            </a:schemeClr>
          </a:solidFill>
        </p:spPr>
        <p:txBody>
          <a:bodyPr wrap="square" rtlCol="0">
            <a:spAutoFit/>
          </a:bodyPr>
          <a:lstStyle/>
          <a:p>
            <a:pPr algn="just"/>
            <a:r>
              <a:rPr lang="fr-FR" sz="2000" b="1" dirty="0">
                <a:latin typeface="Calibri" panose="020F0502020204030204" pitchFamily="34" charset="0"/>
                <a:cs typeface="Calibri" panose="020F0502020204030204" pitchFamily="34" charset="0"/>
              </a:rPr>
              <a:t>Des droits nouveaux pour les aidants familiaux</a:t>
            </a:r>
          </a:p>
        </p:txBody>
      </p:sp>
      <p:sp>
        <p:nvSpPr>
          <p:cNvPr id="12" name="ZoneTexte 11"/>
          <p:cNvSpPr txBox="1"/>
          <p:nvPr>
            <p:custDataLst>
              <p:tags r:id="rId6"/>
            </p:custDataLst>
          </p:nvPr>
        </p:nvSpPr>
        <p:spPr>
          <a:xfrm>
            <a:off x="1025638" y="3020211"/>
            <a:ext cx="5374715" cy="1015663"/>
          </a:xfrm>
          <a:prstGeom prst="rect">
            <a:avLst/>
          </a:prstGeom>
          <a:solidFill>
            <a:schemeClr val="accent4">
              <a:lumMod val="20000"/>
              <a:lumOff val="80000"/>
            </a:schemeClr>
          </a:solidFill>
        </p:spPr>
        <p:txBody>
          <a:bodyPr wrap="square" rtlCol="0">
            <a:spAutoFit/>
          </a:bodyPr>
          <a:lstStyle/>
          <a:p>
            <a:pPr algn="just"/>
            <a:r>
              <a:rPr lang="fr-FR" sz="2000" b="1" dirty="0">
                <a:latin typeface="Calibri" panose="020F0502020204030204" pitchFamily="34" charset="0"/>
                <a:cs typeface="Calibri" panose="020F0502020204030204" pitchFamily="34" charset="0"/>
              </a:rPr>
              <a:t>En urgence, la création d’Etablissement d’Hébergement pour Personnes Agées Dépendantes (EHPAD). </a:t>
            </a:r>
          </a:p>
        </p:txBody>
      </p:sp>
      <p:sp>
        <p:nvSpPr>
          <p:cNvPr id="13" name="ZoneTexte 12"/>
          <p:cNvSpPr txBox="1"/>
          <p:nvPr>
            <p:custDataLst>
              <p:tags r:id="rId7"/>
            </p:custDataLst>
          </p:nvPr>
        </p:nvSpPr>
        <p:spPr>
          <a:xfrm>
            <a:off x="2482364" y="4302649"/>
            <a:ext cx="5374715" cy="1015663"/>
          </a:xfrm>
          <a:prstGeom prst="rect">
            <a:avLst/>
          </a:prstGeom>
          <a:solidFill>
            <a:schemeClr val="accent4">
              <a:lumMod val="20000"/>
              <a:lumOff val="80000"/>
            </a:schemeClr>
          </a:solidFill>
        </p:spPr>
        <p:txBody>
          <a:bodyPr wrap="square" rtlCol="0">
            <a:spAutoFit/>
          </a:bodyPr>
          <a:lstStyle/>
          <a:p>
            <a:pPr algn="just"/>
            <a:r>
              <a:rPr lang="fr-FR" sz="2000" b="1" dirty="0">
                <a:latin typeface="Calibri" panose="020F0502020204030204" pitchFamily="34" charset="0"/>
                <a:cs typeface="Calibri" panose="020F0502020204030204" pitchFamily="34" charset="0"/>
              </a:rPr>
              <a:t>La création de plus de 200 000 emplois dans les EHPAD et plus de 100 000 dans le secteur de l’aide à domicile.</a:t>
            </a:r>
          </a:p>
        </p:txBody>
      </p:sp>
    </p:spTree>
    <p:extLst>
      <p:ext uri="{BB962C8B-B14F-4D97-AF65-F5344CB8AC3E}">
        <p14:creationId xmlns:p14="http://schemas.microsoft.com/office/powerpoint/2010/main" val="34882456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98A78241DB1540A03D7F58AA13AEF7" ma:contentTypeVersion="17" ma:contentTypeDescription="Crée un document." ma:contentTypeScope="" ma:versionID="7325a3371eeb84d8c4f68104d277df4c">
  <xsd:schema xmlns:xsd="http://www.w3.org/2001/XMLSchema" xmlns:xs="http://www.w3.org/2001/XMLSchema" xmlns:p="http://schemas.microsoft.com/office/2006/metadata/properties" xmlns:ns2="6a43147e-2ca7-4c98-8fdc-57258761fccb" xmlns:ns3="daa2bba7-9b39-401f-bb73-bac30238d496" targetNamespace="http://schemas.microsoft.com/office/2006/metadata/properties" ma:root="true" ma:fieldsID="3ab669ac449b422d0a6a40f3f1892022" ns2:_="" ns3:_="">
    <xsd:import namespace="6a43147e-2ca7-4c98-8fdc-57258761fccb"/>
    <xsd:import namespace="daa2bba7-9b39-401f-bb73-bac30238d4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3147e-2ca7-4c98-8fdc-57258761fccb"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e4e5d774-c711-4d83-9aa0-ee522503bf04}" ma:internalName="TaxCatchAll" ma:showField="CatchAllData" ma:web="6a43147e-2ca7-4c98-8fdc-57258761f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a2bba7-9b39-401f-bb73-bac30238d4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25dc20a-d272-417f-a15a-aac1129a437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42C1F-B9D6-432E-BC89-8302DD520740}"/>
</file>

<file path=customXml/itemProps2.xml><?xml version="1.0" encoding="utf-8"?>
<ds:datastoreItem xmlns:ds="http://schemas.openxmlformats.org/officeDocument/2006/customXml" ds:itemID="{8263C9EA-39B1-4F08-B2DA-0D4F0539273C}"/>
</file>

<file path=docProps/app.xml><?xml version="1.0" encoding="utf-8"?>
<Properties xmlns="http://schemas.openxmlformats.org/officeDocument/2006/extended-properties" xmlns:vt="http://schemas.openxmlformats.org/officeDocument/2006/docPropsVTypes">
  <Template>Organic</Template>
  <TotalTime>2058</TotalTime>
  <Words>2534</Words>
  <Application>Microsoft Office PowerPoint</Application>
  <PresentationFormat>Affichage à l'écran (4:3)</PresentationFormat>
  <Paragraphs>239</Paragraphs>
  <Slides>17</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Arial</vt:lpstr>
      <vt:lpstr>Arial Black</vt:lpstr>
      <vt:lpstr>Berlin Sans FB</vt:lpstr>
      <vt:lpstr>Calibri</vt:lpstr>
      <vt:lpstr>Garamond</vt:lpstr>
      <vt:lpstr>Times New Roman</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Francisca PAMBOU</cp:lastModifiedBy>
  <cp:revision>144</cp:revision>
  <cp:lastPrinted>2022-01-13T15:53:57Z</cp:lastPrinted>
  <dcterms:created xsi:type="dcterms:W3CDTF">2011-12-26T18:38:33Z</dcterms:created>
  <dcterms:modified xsi:type="dcterms:W3CDTF">2023-09-18T12:33:40Z</dcterms:modified>
  <dc:language>fr-FR</dc:language>
</cp:coreProperties>
</file>